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68" r:id="rId2"/>
    <p:sldId id="259" r:id="rId3"/>
    <p:sldId id="283" r:id="rId4"/>
    <p:sldId id="284" r:id="rId5"/>
    <p:sldId id="273" r:id="rId6"/>
    <p:sldId id="299" r:id="rId7"/>
    <p:sldId id="300" r:id="rId8"/>
    <p:sldId id="301" r:id="rId9"/>
    <p:sldId id="296" r:id="rId10"/>
    <p:sldId id="297" r:id="rId11"/>
    <p:sldId id="298" r:id="rId12"/>
    <p:sldId id="281" r:id="rId13"/>
    <p:sldId id="285" r:id="rId14"/>
    <p:sldId id="275" r:id="rId15"/>
    <p:sldId id="286" r:id="rId16"/>
    <p:sldId id="276" r:id="rId17"/>
    <p:sldId id="280" r:id="rId18"/>
    <p:sldId id="302" r:id="rId19"/>
    <p:sldId id="279" r:id="rId20"/>
    <p:sldId id="287" r:id="rId21"/>
    <p:sldId id="288" r:id="rId22"/>
    <p:sldId id="289" r:id="rId23"/>
    <p:sldId id="290" r:id="rId24"/>
    <p:sldId id="291" r:id="rId25"/>
    <p:sldId id="292" r:id="rId26"/>
    <p:sldId id="293" r:id="rId27"/>
    <p:sldId id="294" r:id="rId28"/>
    <p:sldId id="295" r:id="rId29"/>
    <p:sldId id="303" r:id="rId30"/>
    <p:sldId id="304" r:id="rId31"/>
    <p:sldId id="278" r:id="rId32"/>
    <p:sldId id="277" r:id="rId33"/>
    <p:sldId id="282" r:id="rId34"/>
    <p:sldId id="272"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9D43"/>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9" d="100"/>
          <a:sy n="79"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6D77379-CAFC-42EA-8DB2-38366C861320}" type="datetimeFigureOut">
              <a:rPr lang="en-GB" smtClean="0"/>
              <a:t>03/07/2022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2B68792-B0D3-4BBD-A941-89BE302746A7}"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4697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D77379-CAFC-42EA-8DB2-38366C861320}" type="datetimeFigureOut">
              <a:rPr lang="en-GB" smtClean="0"/>
              <a:t>03/07/2022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2B68792-B0D3-4BBD-A941-89BE302746A7}" type="slidenum">
              <a:rPr lang="en-GB" smtClean="0"/>
              <a:t>‹#›</a:t>
            </a:fld>
            <a:endParaRPr lang="en-GB"/>
          </a:p>
        </p:txBody>
      </p:sp>
    </p:spTree>
    <p:extLst>
      <p:ext uri="{BB962C8B-B14F-4D97-AF65-F5344CB8AC3E}">
        <p14:creationId xmlns:p14="http://schemas.microsoft.com/office/powerpoint/2010/main" val="798645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D77379-CAFC-42EA-8DB2-38366C861320}" type="datetimeFigureOut">
              <a:rPr lang="en-GB" smtClean="0"/>
              <a:t>03/07/2022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2B68792-B0D3-4BBD-A941-89BE302746A7}" type="slidenum">
              <a:rPr lang="en-GB" smtClean="0"/>
              <a:t>‹#›</a:t>
            </a:fld>
            <a:endParaRPr lang="en-GB"/>
          </a:p>
        </p:txBody>
      </p:sp>
    </p:spTree>
    <p:extLst>
      <p:ext uri="{BB962C8B-B14F-4D97-AF65-F5344CB8AC3E}">
        <p14:creationId xmlns:p14="http://schemas.microsoft.com/office/powerpoint/2010/main" val="1522088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D77379-CAFC-42EA-8DB2-38366C861320}" type="datetimeFigureOut">
              <a:rPr lang="en-GB" smtClean="0"/>
              <a:t>03/07/2022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2B68792-B0D3-4BBD-A941-89BE302746A7}" type="slidenum">
              <a:rPr lang="en-GB" smtClean="0"/>
              <a:t>‹#›</a:t>
            </a:fld>
            <a:endParaRPr lang="en-GB"/>
          </a:p>
        </p:txBody>
      </p:sp>
    </p:spTree>
    <p:extLst>
      <p:ext uri="{BB962C8B-B14F-4D97-AF65-F5344CB8AC3E}">
        <p14:creationId xmlns:p14="http://schemas.microsoft.com/office/powerpoint/2010/main" val="2524773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D77379-CAFC-42EA-8DB2-38366C861320}" type="datetimeFigureOut">
              <a:rPr lang="en-GB" smtClean="0"/>
              <a:t>03/07/2022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2B68792-B0D3-4BBD-A941-89BE302746A7}"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1420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6D77379-CAFC-42EA-8DB2-38366C861320}" type="datetimeFigureOut">
              <a:rPr lang="en-GB" smtClean="0"/>
              <a:t>03/07/2022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2B68792-B0D3-4BBD-A941-89BE302746A7}" type="slidenum">
              <a:rPr lang="en-GB" smtClean="0"/>
              <a:t>‹#›</a:t>
            </a:fld>
            <a:endParaRPr lang="en-GB"/>
          </a:p>
        </p:txBody>
      </p:sp>
    </p:spTree>
    <p:extLst>
      <p:ext uri="{BB962C8B-B14F-4D97-AF65-F5344CB8AC3E}">
        <p14:creationId xmlns:p14="http://schemas.microsoft.com/office/powerpoint/2010/main" val="388262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6D77379-CAFC-42EA-8DB2-38366C861320}" type="datetimeFigureOut">
              <a:rPr lang="en-GB" smtClean="0"/>
              <a:t>03/07/2022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2B68792-B0D3-4BBD-A941-89BE302746A7}" type="slidenum">
              <a:rPr lang="en-GB" smtClean="0"/>
              <a:t>‹#›</a:t>
            </a:fld>
            <a:endParaRPr lang="en-GB"/>
          </a:p>
        </p:txBody>
      </p:sp>
    </p:spTree>
    <p:extLst>
      <p:ext uri="{BB962C8B-B14F-4D97-AF65-F5344CB8AC3E}">
        <p14:creationId xmlns:p14="http://schemas.microsoft.com/office/powerpoint/2010/main" val="4071970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6D77379-CAFC-42EA-8DB2-38366C861320}" type="datetimeFigureOut">
              <a:rPr lang="en-GB" smtClean="0"/>
              <a:t>03/07/2022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2B68792-B0D3-4BBD-A941-89BE302746A7}" type="slidenum">
              <a:rPr lang="en-GB" smtClean="0"/>
              <a:t>‹#›</a:t>
            </a:fld>
            <a:endParaRPr lang="en-GB"/>
          </a:p>
        </p:txBody>
      </p:sp>
    </p:spTree>
    <p:extLst>
      <p:ext uri="{BB962C8B-B14F-4D97-AF65-F5344CB8AC3E}">
        <p14:creationId xmlns:p14="http://schemas.microsoft.com/office/powerpoint/2010/main" val="7375047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6D77379-CAFC-42EA-8DB2-38366C861320}" type="datetimeFigureOut">
              <a:rPr lang="en-GB" smtClean="0"/>
              <a:t>03/07/2022</a:t>
            </a:fld>
            <a:endParaRPr lang="en-GB"/>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GB"/>
          </a:p>
        </p:txBody>
      </p:sp>
      <p:sp>
        <p:nvSpPr>
          <p:cNvPr id="9" name="Slide Number Placeholder 8"/>
          <p:cNvSpPr>
            <a:spLocks noGrp="1"/>
          </p:cNvSpPr>
          <p:nvPr>
            <p:ph type="sldNum" sz="quarter" idx="12"/>
          </p:nvPr>
        </p:nvSpPr>
        <p:spPr/>
        <p:txBody>
          <a:bodyPr/>
          <a:lstStyle/>
          <a:p>
            <a:fld id="{82B68792-B0D3-4BBD-A941-89BE302746A7}" type="slidenum">
              <a:rPr lang="en-GB" smtClean="0"/>
              <a:t>‹#›</a:t>
            </a:fld>
            <a:endParaRPr lang="en-GB"/>
          </a:p>
        </p:txBody>
      </p:sp>
    </p:spTree>
    <p:extLst>
      <p:ext uri="{BB962C8B-B14F-4D97-AF65-F5344CB8AC3E}">
        <p14:creationId xmlns:p14="http://schemas.microsoft.com/office/powerpoint/2010/main" val="6773072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6D77379-CAFC-42EA-8DB2-38366C861320}" type="datetimeFigureOut">
              <a:rPr lang="en-GB" smtClean="0"/>
              <a:t>03/07/2022</a:t>
            </a:fld>
            <a:endParaRPr lang="en-GB"/>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GB"/>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2B68792-B0D3-4BBD-A941-89BE302746A7}" type="slidenum">
              <a:rPr lang="en-GB" smtClean="0"/>
              <a:t>‹#›</a:t>
            </a:fld>
            <a:endParaRPr lang="en-GB"/>
          </a:p>
        </p:txBody>
      </p:sp>
    </p:spTree>
    <p:extLst>
      <p:ext uri="{BB962C8B-B14F-4D97-AF65-F5344CB8AC3E}">
        <p14:creationId xmlns:p14="http://schemas.microsoft.com/office/powerpoint/2010/main" val="10820635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D77379-CAFC-42EA-8DB2-38366C861320}" type="datetimeFigureOut">
              <a:rPr lang="en-GB" smtClean="0"/>
              <a:t>03/07/2022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2B68792-B0D3-4BBD-A941-89BE302746A7}" type="slidenum">
              <a:rPr lang="en-GB" smtClean="0"/>
              <a:t>‹#›</a:t>
            </a:fld>
            <a:endParaRPr lang="en-GB"/>
          </a:p>
        </p:txBody>
      </p:sp>
    </p:spTree>
    <p:extLst>
      <p:ext uri="{BB962C8B-B14F-4D97-AF65-F5344CB8AC3E}">
        <p14:creationId xmlns:p14="http://schemas.microsoft.com/office/powerpoint/2010/main" val="1691201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6D77379-CAFC-42EA-8DB2-38366C861320}" type="datetimeFigureOut">
              <a:rPr lang="en-GB" smtClean="0"/>
              <a:t>03/07/2022</a:t>
            </a:fld>
            <a:endParaRPr lang="en-GB"/>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GB"/>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2B68792-B0D3-4BBD-A941-89BE302746A7}" type="slidenum">
              <a:rPr lang="en-GB" smtClean="0"/>
              <a:t>‹#›</a:t>
            </a:fld>
            <a:endParaRPr lang="en-GB"/>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70700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ieeexplore.ieee.org/stamp/stamp.jsp?tp=&amp;arnumber=9091669" TargetMode="External"/><Relationship Id="rId2" Type="http://schemas.openxmlformats.org/officeDocument/2006/relationships/image" Target="../media/image2.jpg"/><Relationship Id="rId1" Type="http://schemas.openxmlformats.org/officeDocument/2006/relationships/slideLayout" Target="../slideLayouts/slideLayout7.xml"/><Relationship Id="rId6" Type="http://schemas.openxmlformats.org/officeDocument/2006/relationships/hyperlink" Target="https://ieeexplore.ieee.org/stamp/stamp.jsp?tp=&amp;arnumber=6745581" TargetMode="External"/><Relationship Id="rId5" Type="http://schemas.openxmlformats.org/officeDocument/2006/relationships/hyperlink" Target="https://link.springer.com/article/10.1186/s41239-019-0136-3" TargetMode="External"/><Relationship Id="rId4" Type="http://schemas.openxmlformats.org/officeDocument/2006/relationships/hyperlink" Target="https://www.tandfonline.com/doi/full/10.1080/02619768.2020.1821184"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ieeexplore.ieee.org/stamp/stamp.jsp?tp=&amp;arnumber=8009043" TargetMode="External"/><Relationship Id="rId3" Type="http://schemas.openxmlformats.org/officeDocument/2006/relationships/image" Target="../media/image3.png"/><Relationship Id="rId7" Type="http://schemas.openxmlformats.org/officeDocument/2006/relationships/hyperlink" Target="https://ieeexplore.ieee.org/stamp/stamp.jsp?tp=&amp;arnumber=5432483" TargetMode="External"/><Relationship Id="rId2" Type="http://schemas.openxmlformats.org/officeDocument/2006/relationships/image" Target="../media/image2.jpg"/><Relationship Id="rId1" Type="http://schemas.openxmlformats.org/officeDocument/2006/relationships/slideLayout" Target="../slideLayouts/slideLayout7.xml"/><Relationship Id="rId6" Type="http://schemas.openxmlformats.org/officeDocument/2006/relationships/hyperlink" Target="https://ieeexplore.ieee.org/stamp/stamp.jsp?tp=&amp;arnumber=5432502" TargetMode="External"/><Relationship Id="rId5" Type="http://schemas.openxmlformats.org/officeDocument/2006/relationships/hyperlink" Target="https://ieeexplore.ieee.org/stamp/stamp.jsp?tp=&amp;arnumber=8528171" TargetMode="External"/><Relationship Id="rId4" Type="http://schemas.openxmlformats.org/officeDocument/2006/relationships/hyperlink" Target="https://ieeexplore.ieee.org/stamp/stamp.jsp?tp=&amp;arnumber=6745557"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36.png"/><Relationship Id="rId4" Type="http://schemas.openxmlformats.org/officeDocument/2006/relationships/image" Target="../media/image35.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hyperlink" Target="https://getbootstrap.com/docs/4.0/components/modal/" TargetMode="External"/><Relationship Id="rId2" Type="http://schemas.openxmlformats.org/officeDocument/2006/relationships/hyperlink" Target="https://getbootstrap.com/docs/4.0/components/forms/" TargetMode="Externa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8" Type="http://schemas.openxmlformats.org/officeDocument/2006/relationships/hyperlink" Target="https://link.springer.com/article/10.1007/s10639-020-10219-y" TargetMode="External"/><Relationship Id="rId3" Type="http://schemas.openxmlformats.org/officeDocument/2006/relationships/image" Target="../media/image3.png"/><Relationship Id="rId7" Type="http://schemas.openxmlformats.org/officeDocument/2006/relationships/hyperlink" Target="https://bmcmededuc.biomedcentral.com/articles/10.1186/s12909-018-1240-0#citeas" TargetMode="External"/><Relationship Id="rId2" Type="http://schemas.openxmlformats.org/officeDocument/2006/relationships/image" Target="../media/image2.jpg"/><Relationship Id="rId1" Type="http://schemas.openxmlformats.org/officeDocument/2006/relationships/slideLayout" Target="../slideLayouts/slideLayout7.xml"/><Relationship Id="rId6" Type="http://schemas.openxmlformats.org/officeDocument/2006/relationships/hyperlink" Target="https://www.mdpi.com/2071-1050/12/12/5153/htm" TargetMode="External"/><Relationship Id="rId5" Type="http://schemas.openxmlformats.org/officeDocument/2006/relationships/hyperlink" Target="https://www.mdpi.com/2227-7102/10/9/216/htm" TargetMode="External"/><Relationship Id="rId4" Type="http://schemas.openxmlformats.org/officeDocument/2006/relationships/hyperlink" Target="https://journals.sagepub.com/doi/full/10.1177/204275301878518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B2B8762-61F0-4F1B-9364-D633EE9D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E97675C8-1328-460C-9EBF-6B446B67EA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514EE78B-AF71-4195-A01B-F1165D923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7FBFF947-0568-41C8-9D1F-B98750138E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B146F29-E510-4DB4-B56B-1A8766645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5816"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43FDA1FA-3541-46E6-83FF-BDDA692BB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5339824" y="0"/>
            <a:ext cx="68583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EE0F1EB-75A2-4B3E-9FB1-B46668670D22}"/>
              </a:ext>
            </a:extLst>
          </p:cNvPr>
          <p:cNvSpPr>
            <a:spLocks noGrp="1"/>
          </p:cNvSpPr>
          <p:nvPr>
            <p:ph type="title"/>
          </p:nvPr>
        </p:nvSpPr>
        <p:spPr>
          <a:xfrm>
            <a:off x="5961343" y="228600"/>
            <a:ext cx="5542398" cy="3886185"/>
          </a:xfrm>
        </p:spPr>
        <p:txBody>
          <a:bodyPr vert="horz" lIns="91440" tIns="45720" rIns="91440" bIns="45720" rtlCol="0" anchor="b">
            <a:noAutofit/>
          </a:bodyPr>
          <a:lstStyle/>
          <a:p>
            <a:pPr>
              <a:lnSpc>
                <a:spcPct val="100000"/>
              </a:lnSpc>
            </a:pPr>
            <a:br>
              <a:rPr lang="en-US" b="1" dirty="0">
                <a:solidFill>
                  <a:schemeClr val="bg1"/>
                </a:solidFill>
                <a:latin typeface="Times New Roman" panose="02020603050405020304" pitchFamily="18" charset="0"/>
                <a:ea typeface="Verdana" panose="020B0604030504040204" pitchFamily="34" charset="0"/>
                <a:cs typeface="Times New Roman" panose="02020603050405020304" pitchFamily="18" charset="0"/>
              </a:rPr>
            </a:br>
            <a:br>
              <a:rPr lang="en-US" b="1" dirty="0">
                <a:solidFill>
                  <a:schemeClr val="bg1"/>
                </a:solidFill>
                <a:latin typeface="Times New Roman" panose="02020603050405020304" pitchFamily="18" charset="0"/>
                <a:ea typeface="Verdana" panose="020B0604030504040204" pitchFamily="34" charset="0"/>
                <a:cs typeface="Times New Roman" panose="02020603050405020304" pitchFamily="18" charset="0"/>
              </a:rPr>
            </a:br>
            <a:r>
              <a:rPr lang="en-US" sz="3200" b="1" dirty="0">
                <a:solidFill>
                  <a:schemeClr val="bg1"/>
                </a:solidFill>
                <a:latin typeface="Times New Roman" panose="02020603050405020304" pitchFamily="18" charset="0"/>
                <a:ea typeface="Verdana" panose="020B0604030504040204" pitchFamily="34" charset="0"/>
                <a:cs typeface="Times New Roman" panose="02020603050405020304" pitchFamily="18" charset="0"/>
              </a:rPr>
              <a:t>PROJECT &amp; PROFESSIONALISM</a:t>
            </a:r>
            <a:endParaRPr lang="en-US" dirty="0">
              <a:solidFill>
                <a:schemeClr val="bg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E6240833-E160-416B-97C7-E4CCABEE9562}"/>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633999" y="4877944"/>
            <a:ext cx="4020297" cy="903541"/>
          </a:xfrm>
          <a:prstGeom prst="rect">
            <a:avLst/>
          </a:prstGeom>
        </p:spPr>
      </p:pic>
      <p:cxnSp>
        <p:nvCxnSpPr>
          <p:cNvPr id="21" name="Straight Connector 20">
            <a:extLst>
              <a:ext uri="{FF2B5EF4-FFF2-40B4-BE49-F238E27FC236}">
                <a16:creationId xmlns:a16="http://schemas.microsoft.com/office/drawing/2014/main" id="{1E6A7830-4B1A-416E-8782-4D0DC1F292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61343" y="4343400"/>
            <a:ext cx="5202616" cy="0"/>
          </a:xfrm>
          <a:prstGeom prst="line">
            <a:avLst/>
          </a:prstGeom>
          <a:ln w="6350">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A0125715-94AF-40E4-BB81-AD077107BFAD}"/>
              </a:ext>
            </a:extLst>
          </p:cNvPr>
          <p:cNvSpPr txBox="1"/>
          <p:nvPr/>
        </p:nvSpPr>
        <p:spPr>
          <a:xfrm>
            <a:off x="5191818" y="5178917"/>
            <a:ext cx="5597698" cy="1077218"/>
          </a:xfrm>
          <a:prstGeom prst="rect">
            <a:avLst/>
          </a:prstGeom>
          <a:noFill/>
        </p:spPr>
        <p:txBody>
          <a:bodyPr wrap="square" rtlCol="0">
            <a:spAutoFit/>
          </a:bodyPr>
          <a:lstStyle/>
          <a:p>
            <a:pPr algn="ctr"/>
            <a:r>
              <a:rPr lang="en-US" sz="4400" b="1" dirty="0">
                <a:solidFill>
                  <a:schemeClr val="bg1"/>
                </a:solidFill>
                <a:latin typeface="Times New Roman" panose="02020603050405020304" pitchFamily="18" charset="0"/>
                <a:ea typeface="Verdana" panose="020B0604030504040204" pitchFamily="34" charset="0"/>
                <a:cs typeface="Times New Roman" panose="02020603050405020304" pitchFamily="18" charset="0"/>
              </a:rPr>
              <a:t>MID – REVIEW</a:t>
            </a:r>
          </a:p>
          <a:p>
            <a:pPr algn="ctr"/>
            <a:r>
              <a:rPr lang="en-US" b="1" dirty="0">
                <a:solidFill>
                  <a:schemeClr val="bg1"/>
                </a:solidFill>
                <a:latin typeface="Times New Roman" panose="02020603050405020304" pitchFamily="18" charset="0"/>
                <a:ea typeface="Verdana" panose="020B0604030504040204" pitchFamily="34" charset="0"/>
                <a:cs typeface="Times New Roman" panose="02020603050405020304" pitchFamily="18" charset="0"/>
              </a:rPr>
              <a:t>Ravichandran Abilash - 2222737</a:t>
            </a:r>
            <a:endParaRPr lang="en-GB" b="1" dirty="0">
              <a:solidFill>
                <a:schemeClr val="bg1"/>
              </a:solidFill>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14" name="Picture 13">
            <a:extLst>
              <a:ext uri="{FF2B5EF4-FFF2-40B4-BE49-F238E27FC236}">
                <a16:creationId xmlns:a16="http://schemas.microsoft.com/office/drawing/2014/main" id="{612B4F85-8BD8-4E1B-AC8D-3900FC800859}"/>
              </a:ext>
            </a:extLst>
          </p:cNvPr>
          <p:cNvPicPr/>
          <p:nvPr/>
        </p:nvPicPr>
        <p:blipFill>
          <a:blip r:embed="rId3">
            <a:extLst>
              <a:ext uri="{28A0092B-C50C-407E-A947-70E740481C1C}">
                <a14:useLocalDpi xmlns:a14="http://schemas.microsoft.com/office/drawing/2010/main" val="0"/>
              </a:ext>
            </a:extLst>
          </a:blip>
          <a:stretch>
            <a:fillRect/>
          </a:stretch>
        </p:blipFill>
        <p:spPr>
          <a:xfrm>
            <a:off x="942763" y="1243912"/>
            <a:ext cx="3390290" cy="1136461"/>
          </a:xfrm>
          <a:prstGeom prst="rect">
            <a:avLst/>
          </a:prstGeom>
        </p:spPr>
      </p:pic>
    </p:spTree>
    <p:extLst>
      <p:ext uri="{BB962C8B-B14F-4D97-AF65-F5344CB8AC3E}">
        <p14:creationId xmlns:p14="http://schemas.microsoft.com/office/powerpoint/2010/main" val="3907611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556591" y="517832"/>
            <a:ext cx="11078818" cy="1107996"/>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Data and Methods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pPr marL="342900" indent="-342900" algn="just">
              <a:buFont typeface="+mj-lt"/>
              <a:buAutoNum type="arabicPeriod"/>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2" name="Picture 1">
            <a:extLst>
              <a:ext uri="{FF2B5EF4-FFF2-40B4-BE49-F238E27FC236}">
                <a16:creationId xmlns:a16="http://schemas.microsoft.com/office/drawing/2014/main" id="{4B22BECB-4AFB-48ED-A091-6C908F01AE6A}"/>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4" name="TextBox 3"/>
          <p:cNvSpPr txBox="1"/>
          <p:nvPr/>
        </p:nvSpPr>
        <p:spPr>
          <a:xfrm>
            <a:off x="1042594" y="1087599"/>
            <a:ext cx="10424728" cy="6301725"/>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Secondary Data Cont.</a:t>
            </a:r>
          </a:p>
          <a:p>
            <a:endParaRPr lang="en-US" b="1" dirty="0">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6"/>
            </a:pPr>
            <a:r>
              <a:rPr lang="en-US" sz="1500" b="0" i="0" dirty="0">
                <a:solidFill>
                  <a:srgbClr val="202124"/>
                </a:solidFill>
                <a:effectLst/>
                <a:latin typeface="Times New Roman" panose="02020603050405020304" pitchFamily="18" charset="0"/>
                <a:cs typeface="Times New Roman" panose="02020603050405020304" pitchFamily="18" charset="0"/>
              </a:rPr>
              <a:t>Carmen </a:t>
            </a:r>
            <a:r>
              <a:rPr lang="en-US" sz="1500" b="0" i="0" dirty="0" err="1">
                <a:solidFill>
                  <a:srgbClr val="202124"/>
                </a:solidFill>
                <a:effectLst/>
                <a:latin typeface="Times New Roman" panose="02020603050405020304" pitchFamily="18" charset="0"/>
                <a:cs typeface="Times New Roman" panose="02020603050405020304" pitchFamily="18" charset="0"/>
              </a:rPr>
              <a:t>carrillo</a:t>
            </a:r>
            <a:r>
              <a:rPr lang="en-US" sz="1500" b="0" i="0" dirty="0">
                <a:solidFill>
                  <a:srgbClr val="202124"/>
                </a:solidFill>
                <a:effectLst/>
                <a:latin typeface="Times New Roman" panose="02020603050405020304" pitchFamily="18" charset="0"/>
                <a:cs typeface="Times New Roman" panose="02020603050405020304" pitchFamily="18" charset="0"/>
              </a:rPr>
              <a:t> &amp;maria </a:t>
            </a:r>
            <a:r>
              <a:rPr lang="en-US" sz="1500" b="0" i="0" dirty="0" err="1">
                <a:solidFill>
                  <a:srgbClr val="202124"/>
                </a:solidFill>
                <a:effectLst/>
                <a:latin typeface="Times New Roman" panose="02020603050405020304" pitchFamily="18" charset="0"/>
                <a:cs typeface="Times New Roman" panose="02020603050405020304" pitchFamily="18" charset="0"/>
              </a:rPr>
              <a:t>assunção</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flores</a:t>
            </a:r>
            <a:r>
              <a:rPr lang="en-US" sz="1500" b="0" i="0" dirty="0">
                <a:solidFill>
                  <a:srgbClr val="202124"/>
                </a:solidFill>
                <a:effectLst/>
                <a:latin typeface="Times New Roman" panose="02020603050405020304" pitchFamily="18" charset="0"/>
                <a:cs typeface="Times New Roman" panose="02020603050405020304" pitchFamily="18" charset="0"/>
              </a:rPr>
              <a:t>. 2020. COVID-19 and teacher education: a literature review of online teaching and learning practices. 13th September. [Online]. [14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4"/>
              </a:rPr>
              <a:t>https://www.tandfonline.com/doi/full/10.1080/02619768.2020.1821184</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6"/>
            </a:pPr>
            <a:r>
              <a:rPr lang="en-US" sz="1500" b="0" i="0" dirty="0">
                <a:solidFill>
                  <a:srgbClr val="202124"/>
                </a:solidFill>
                <a:effectLst/>
                <a:latin typeface="Times New Roman" panose="02020603050405020304" pitchFamily="18" charset="0"/>
                <a:cs typeface="Times New Roman" panose="02020603050405020304" pitchFamily="18" charset="0"/>
              </a:rPr>
              <a:t>Long </a:t>
            </a:r>
            <a:r>
              <a:rPr lang="en-US" sz="1500" b="0" i="0" dirty="0" err="1">
                <a:solidFill>
                  <a:srgbClr val="202124"/>
                </a:solidFill>
                <a:effectLst/>
                <a:latin typeface="Times New Roman" panose="02020603050405020304" pitchFamily="18" charset="0"/>
                <a:cs typeface="Times New Roman" panose="02020603050405020304" pitchFamily="18" charset="0"/>
              </a:rPr>
              <a:t>pham</a:t>
            </a:r>
            <a:r>
              <a:rPr lang="en-US" sz="1500" b="0" i="0" dirty="0">
                <a:solidFill>
                  <a:srgbClr val="202124"/>
                </a:solidFill>
                <a:effectLst/>
                <a:latin typeface="Times New Roman" panose="02020603050405020304" pitchFamily="18" charset="0"/>
                <a:cs typeface="Times New Roman" panose="02020603050405020304" pitchFamily="18" charset="0"/>
              </a:rPr>
              <a:t>, yam b </a:t>
            </a:r>
            <a:r>
              <a:rPr lang="en-US" sz="1500" b="0" i="0" dirty="0" err="1">
                <a:solidFill>
                  <a:srgbClr val="202124"/>
                </a:solidFill>
                <a:effectLst/>
                <a:latin typeface="Times New Roman" panose="02020603050405020304" pitchFamily="18" charset="0"/>
                <a:cs typeface="Times New Roman" panose="02020603050405020304" pitchFamily="18" charset="0"/>
              </a:rPr>
              <a:t>limbu</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trung</a:t>
            </a:r>
            <a:r>
              <a:rPr lang="en-US" sz="1500" b="0" i="0" dirty="0">
                <a:solidFill>
                  <a:srgbClr val="202124"/>
                </a:solidFill>
                <a:effectLst/>
                <a:latin typeface="Times New Roman" panose="02020603050405020304" pitchFamily="18" charset="0"/>
                <a:cs typeface="Times New Roman" panose="02020603050405020304" pitchFamily="18" charset="0"/>
              </a:rPr>
              <a:t> k </a:t>
            </a:r>
            <a:r>
              <a:rPr lang="en-US" sz="1500" b="0" i="0" dirty="0" err="1">
                <a:solidFill>
                  <a:srgbClr val="202124"/>
                </a:solidFill>
                <a:effectLst/>
                <a:latin typeface="Times New Roman" panose="02020603050405020304" pitchFamily="18" charset="0"/>
                <a:cs typeface="Times New Roman" panose="02020603050405020304" pitchFamily="18" charset="0"/>
              </a:rPr>
              <a:t>bui</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hien</a:t>
            </a:r>
            <a:r>
              <a:rPr lang="en-US" sz="1500" b="0" i="0" dirty="0">
                <a:solidFill>
                  <a:srgbClr val="202124"/>
                </a:solidFill>
                <a:effectLst/>
                <a:latin typeface="Times New Roman" panose="02020603050405020304" pitchFamily="18" charset="0"/>
                <a:cs typeface="Times New Roman" panose="02020603050405020304" pitchFamily="18" charset="0"/>
              </a:rPr>
              <a:t> t </a:t>
            </a:r>
            <a:r>
              <a:rPr lang="en-US" sz="1500" b="0" i="0" dirty="0" err="1">
                <a:solidFill>
                  <a:srgbClr val="202124"/>
                </a:solidFill>
                <a:effectLst/>
                <a:latin typeface="Times New Roman" panose="02020603050405020304" pitchFamily="18" charset="0"/>
                <a:cs typeface="Times New Roman" panose="02020603050405020304" pitchFamily="18" charset="0"/>
              </a:rPr>
              <a:t>nguyen</a:t>
            </a:r>
            <a:r>
              <a:rPr lang="en-US" sz="1500" b="0" i="0" dirty="0">
                <a:solidFill>
                  <a:srgbClr val="202124"/>
                </a:solidFill>
                <a:effectLst/>
                <a:latin typeface="Times New Roman" panose="02020603050405020304" pitchFamily="18" charset="0"/>
                <a:cs typeface="Times New Roman" panose="02020603050405020304" pitchFamily="18" charset="0"/>
              </a:rPr>
              <a:t> &amp; </a:t>
            </a:r>
            <a:r>
              <a:rPr lang="en-US" sz="1500" b="0" i="0" dirty="0" err="1">
                <a:solidFill>
                  <a:srgbClr val="202124"/>
                </a:solidFill>
                <a:effectLst/>
                <a:latin typeface="Times New Roman" panose="02020603050405020304" pitchFamily="18" charset="0"/>
                <a:cs typeface="Times New Roman" panose="02020603050405020304" pitchFamily="18" charset="0"/>
              </a:rPr>
              <a:t>huong</a:t>
            </a:r>
            <a:r>
              <a:rPr lang="en-US" sz="1500" b="0" i="0" dirty="0">
                <a:solidFill>
                  <a:srgbClr val="202124"/>
                </a:solidFill>
                <a:effectLst/>
                <a:latin typeface="Times New Roman" panose="02020603050405020304" pitchFamily="18" charset="0"/>
                <a:cs typeface="Times New Roman" panose="02020603050405020304" pitchFamily="18" charset="0"/>
              </a:rPr>
              <a:t> t </a:t>
            </a:r>
            <a:r>
              <a:rPr lang="en-US" sz="1500" b="0" i="0" dirty="0" err="1">
                <a:solidFill>
                  <a:srgbClr val="202124"/>
                </a:solidFill>
                <a:effectLst/>
                <a:latin typeface="Times New Roman" panose="02020603050405020304" pitchFamily="18" charset="0"/>
                <a:cs typeface="Times New Roman" panose="02020603050405020304" pitchFamily="18" charset="0"/>
              </a:rPr>
              <a:t>pham</a:t>
            </a:r>
            <a:r>
              <a:rPr lang="en-US" sz="1500" b="0" i="0" dirty="0">
                <a:solidFill>
                  <a:srgbClr val="202124"/>
                </a:solidFill>
                <a:effectLst/>
                <a:latin typeface="Times New Roman" panose="02020603050405020304" pitchFamily="18" charset="0"/>
                <a:cs typeface="Times New Roman" panose="02020603050405020304" pitchFamily="18" charset="0"/>
              </a:rPr>
              <a:t> . 2019. Does e-learning service quality influence e-learning student satisfaction and loyalty? Evidence from Vietnam. 08th March. [Online]. [14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5"/>
              </a:rPr>
              <a:t>https://link.springer.com/article/10.1186/s41239-019-0136-3</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6"/>
            </a:pPr>
            <a:r>
              <a:rPr lang="en-US" sz="1500" b="0" i="0" dirty="0" err="1">
                <a:solidFill>
                  <a:srgbClr val="202124"/>
                </a:solidFill>
                <a:effectLst/>
                <a:latin typeface="Times New Roman" panose="02020603050405020304" pitchFamily="18" charset="0"/>
                <a:cs typeface="Times New Roman" panose="02020603050405020304" pitchFamily="18" charset="0"/>
              </a:rPr>
              <a:t>vandana</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singh</a:t>
            </a:r>
            <a:r>
              <a:rPr lang="en-US" sz="1500" b="0" i="0" dirty="0">
                <a:solidFill>
                  <a:srgbClr val="202124"/>
                </a:solidFill>
                <a:effectLst/>
                <a:latin typeface="Times New Roman" panose="02020603050405020304" pitchFamily="18" charset="0"/>
                <a:cs typeface="Times New Roman" panose="02020603050405020304" pitchFamily="18" charset="0"/>
              </a:rPr>
              <a:t> &amp;alexander </a:t>
            </a:r>
            <a:r>
              <a:rPr lang="en-US" sz="1500" b="0" i="0" dirty="0" err="1">
                <a:solidFill>
                  <a:srgbClr val="202124"/>
                </a:solidFill>
                <a:effectLst/>
                <a:latin typeface="Times New Roman" panose="02020603050405020304" pitchFamily="18" charset="0"/>
                <a:cs typeface="Times New Roman" panose="02020603050405020304" pitchFamily="18" charset="0"/>
              </a:rPr>
              <a:t>thurman</a:t>
            </a:r>
            <a:r>
              <a:rPr lang="en-US" sz="1500" b="0" i="0" dirty="0">
                <a:solidFill>
                  <a:srgbClr val="202124"/>
                </a:solidFill>
                <a:effectLst/>
                <a:latin typeface="Times New Roman" panose="02020603050405020304" pitchFamily="18" charset="0"/>
                <a:cs typeface="Times New Roman" panose="02020603050405020304" pitchFamily="18" charset="0"/>
              </a:rPr>
              <a:t>. 2019. How Many Ways Can We Define Online Learning? A Systematic Literature Review of Definitions of Online Learning (1988-2018). 01st Oct. [Online]. [14 March 2022]. Available from: tandfonline.com/</a:t>
            </a:r>
            <a:r>
              <a:rPr lang="en-US" sz="1500" b="0" i="0" dirty="0" err="1">
                <a:solidFill>
                  <a:srgbClr val="202124"/>
                </a:solidFill>
                <a:effectLst/>
                <a:latin typeface="Times New Roman" panose="02020603050405020304" pitchFamily="18" charset="0"/>
                <a:cs typeface="Times New Roman" panose="02020603050405020304" pitchFamily="18" charset="0"/>
              </a:rPr>
              <a:t>doi</a:t>
            </a:r>
            <a:r>
              <a:rPr lang="en-US" sz="1500" b="0" i="0" dirty="0">
                <a:solidFill>
                  <a:srgbClr val="202124"/>
                </a:solidFill>
                <a:effectLst/>
                <a:latin typeface="Times New Roman" panose="02020603050405020304" pitchFamily="18" charset="0"/>
                <a:cs typeface="Times New Roman" panose="02020603050405020304" pitchFamily="18" charset="0"/>
              </a:rPr>
              <a:t>/full/10.1080/08923647.2019.1663082?scroll=</a:t>
            </a:r>
            <a:r>
              <a:rPr lang="en-US" sz="1500" b="0" i="0" dirty="0" err="1">
                <a:solidFill>
                  <a:srgbClr val="202124"/>
                </a:solidFill>
                <a:effectLst/>
                <a:latin typeface="Times New Roman" panose="02020603050405020304" pitchFamily="18" charset="0"/>
                <a:cs typeface="Times New Roman" panose="02020603050405020304" pitchFamily="18" charset="0"/>
              </a:rPr>
              <a:t>top&amp;needAccess</a:t>
            </a:r>
            <a:r>
              <a:rPr lang="en-US" sz="1500" b="0" i="0" dirty="0">
                <a:solidFill>
                  <a:srgbClr val="202124"/>
                </a:solidFill>
                <a:effectLst/>
                <a:latin typeface="Times New Roman" panose="02020603050405020304" pitchFamily="18" charset="0"/>
                <a:cs typeface="Times New Roman" panose="02020603050405020304" pitchFamily="18" charset="0"/>
              </a:rPr>
              <a:t>=true</a:t>
            </a:r>
          </a:p>
          <a:p>
            <a:pPr marL="342900" indent="-342900" algn="just">
              <a:lnSpc>
                <a:spcPct val="150000"/>
              </a:lnSpc>
              <a:buFont typeface="+mj-lt"/>
              <a:buAutoNum type="arabicPeriod" startAt="6"/>
            </a:pPr>
            <a:r>
              <a:rPr lang="en-US" sz="1500" b="0" i="0" dirty="0">
                <a:solidFill>
                  <a:srgbClr val="202124"/>
                </a:solidFill>
                <a:effectLst/>
                <a:latin typeface="Times New Roman" panose="02020603050405020304" pitchFamily="18" charset="0"/>
                <a:cs typeface="Times New Roman" panose="02020603050405020304" pitchFamily="18" charset="0"/>
              </a:rPr>
              <a:t>Nabil m </a:t>
            </a:r>
            <a:r>
              <a:rPr lang="en-US" sz="1500" b="0" i="0" dirty="0" err="1">
                <a:solidFill>
                  <a:srgbClr val="202124"/>
                </a:solidFill>
                <a:effectLst/>
                <a:latin typeface="Times New Roman" panose="02020603050405020304" pitchFamily="18" charset="0"/>
                <a:cs typeface="Times New Roman" panose="02020603050405020304" pitchFamily="18" charset="0"/>
              </a:rPr>
              <a:t>hasasneh</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mohammad</a:t>
            </a:r>
            <a:r>
              <a:rPr lang="en-US" sz="1500" b="0" i="0" dirty="0">
                <a:solidFill>
                  <a:srgbClr val="202124"/>
                </a:solidFill>
                <a:effectLst/>
                <a:latin typeface="Times New Roman" panose="02020603050405020304" pitchFamily="18" charset="0"/>
                <a:cs typeface="Times New Roman" panose="02020603050405020304" pitchFamily="18" charset="0"/>
              </a:rPr>
              <a:t> m </a:t>
            </a:r>
            <a:r>
              <a:rPr lang="en-US" sz="1500" b="0" i="0" dirty="0" err="1">
                <a:solidFill>
                  <a:srgbClr val="202124"/>
                </a:solidFill>
                <a:effectLst/>
                <a:latin typeface="Times New Roman" panose="02020603050405020304" pitchFamily="18" charset="0"/>
                <a:cs typeface="Times New Roman" panose="02020603050405020304" pitchFamily="18" charset="0"/>
              </a:rPr>
              <a:t>moreb</a:t>
            </a:r>
            <a:r>
              <a:rPr lang="en-US" sz="1500" b="0" i="0" dirty="0">
                <a:solidFill>
                  <a:srgbClr val="202124"/>
                </a:solidFill>
                <a:effectLst/>
                <a:latin typeface="Times New Roman" panose="02020603050405020304" pitchFamily="18" charset="0"/>
                <a:cs typeface="Times New Roman" panose="02020603050405020304" pitchFamily="18" charset="0"/>
              </a:rPr>
              <a:t>. 2013. E-learning at Hebron University -- A Case Study. [Online]. [17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6"/>
              </a:rPr>
              <a:t>https://ieeexplore.ieee.org/stamp/stamp.jsp?tp=&amp;arnumber=6745581</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6"/>
            </a:pPr>
            <a:r>
              <a:rPr lang="en-US" sz="1500" b="0" i="0" dirty="0" err="1">
                <a:solidFill>
                  <a:srgbClr val="202124"/>
                </a:solidFill>
                <a:effectLst/>
                <a:latin typeface="Times New Roman" panose="02020603050405020304" pitchFamily="18" charset="0"/>
                <a:cs typeface="Times New Roman" panose="02020603050405020304" pitchFamily="18" charset="0"/>
              </a:rPr>
              <a:t>Mozhdeh</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dokhani</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babak</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majidi</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ali</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movaghar</a:t>
            </a:r>
            <a:r>
              <a:rPr lang="en-US" sz="1500" b="0" i="0" dirty="0">
                <a:solidFill>
                  <a:srgbClr val="202124"/>
                </a:solidFill>
                <a:effectLst/>
                <a:latin typeface="Times New Roman" panose="02020603050405020304" pitchFamily="18" charset="0"/>
                <a:cs typeface="Times New Roman" panose="02020603050405020304" pitchFamily="18" charset="0"/>
              </a:rPr>
              <a:t> . 2019. Visually Enhanced E-learning Environments Using Deep Cross-Medium Matching . [Online]. [17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7"/>
              </a:rPr>
              <a:t>https://ieeexplore.ieee.org/stamp/stamp.jsp?tp=&amp;arnumber=9091669</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6"/>
            </a:pP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6"/>
            </a:pPr>
            <a:endParaRPr lang="en-US" sz="1500" b="0" i="0" dirty="0">
              <a:solidFill>
                <a:srgbClr val="202124"/>
              </a:solidFill>
              <a:effectLst/>
              <a:latin typeface="Times New Roman" panose="02020603050405020304" pitchFamily="18" charset="0"/>
              <a:cs typeface="Times New Roman" panose="02020603050405020304" pitchFamily="18" charset="0"/>
            </a:endParaRPr>
          </a:p>
          <a:p>
            <a:endParaRPr lang="en-US" sz="1500" dirty="0">
              <a:latin typeface="Times New Roman" panose="02020603050405020304" pitchFamily="18" charset="0"/>
              <a:cs typeface="Times New Roman" panose="02020603050405020304" pitchFamily="18" charset="0"/>
            </a:endParaRPr>
          </a:p>
          <a:p>
            <a:endParaRPr lang="en-US"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5119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556591" y="517832"/>
            <a:ext cx="11078818" cy="1107996"/>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Data and Methods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pPr marL="342900" indent="-342900" algn="just">
              <a:buFont typeface="+mj-lt"/>
              <a:buAutoNum type="arabicPeriod"/>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2" name="Picture 1">
            <a:extLst>
              <a:ext uri="{FF2B5EF4-FFF2-40B4-BE49-F238E27FC236}">
                <a16:creationId xmlns:a16="http://schemas.microsoft.com/office/drawing/2014/main" id="{4B22BECB-4AFB-48ED-A091-6C908F01AE6A}"/>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4" name="TextBox 3"/>
          <p:cNvSpPr txBox="1"/>
          <p:nvPr/>
        </p:nvSpPr>
        <p:spPr>
          <a:xfrm>
            <a:off x="1042594" y="1087599"/>
            <a:ext cx="10424728" cy="734047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Secondary Data Cont.</a:t>
            </a:r>
          </a:p>
          <a:p>
            <a:endParaRPr lang="en-US" b="1" dirty="0">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11"/>
            </a:pPr>
            <a:r>
              <a:rPr lang="en-US" sz="1500" b="0" i="0" dirty="0" err="1">
                <a:solidFill>
                  <a:srgbClr val="202124"/>
                </a:solidFill>
                <a:effectLst/>
                <a:latin typeface="Times New Roman" panose="02020603050405020304" pitchFamily="18" charset="0"/>
                <a:cs typeface="Times New Roman" panose="02020603050405020304" pitchFamily="18" charset="0"/>
              </a:rPr>
              <a:t>Samani</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ahmed</a:t>
            </a:r>
            <a:r>
              <a:rPr lang="en-US" sz="1500" b="0" i="0" dirty="0">
                <a:solidFill>
                  <a:srgbClr val="202124"/>
                </a:solidFill>
                <a:effectLst/>
                <a:latin typeface="Times New Roman" panose="02020603050405020304" pitchFamily="18" charset="0"/>
                <a:cs typeface="Times New Roman" panose="02020603050405020304" pitchFamily="18" charset="0"/>
              </a:rPr>
              <a:t> . 2013. The Role of e-Learning to Face the Challenges of the Century . [Online]. [18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4"/>
              </a:rPr>
              <a:t>https://ieeexplore.ieee.org/stamp/stamp.jsp?tp=&amp;arnumber=6745557</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11"/>
            </a:pPr>
            <a:r>
              <a:rPr lang="en-US" sz="1500" b="0" i="0" dirty="0" err="1">
                <a:solidFill>
                  <a:srgbClr val="202124"/>
                </a:solidFill>
                <a:effectLst/>
                <a:latin typeface="Times New Roman" panose="02020603050405020304" pitchFamily="18" charset="0"/>
                <a:cs typeface="Times New Roman" panose="02020603050405020304" pitchFamily="18" charset="0"/>
              </a:rPr>
              <a:t>Yanti</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tjong</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lianna</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sugandi</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alifah</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nurshafita</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yulia</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magdalena</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clara</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evelyn</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novita</a:t>
            </a:r>
            <a:r>
              <a:rPr lang="en-US" sz="1500" b="0" i="0" dirty="0">
                <a:solidFill>
                  <a:srgbClr val="202124"/>
                </a:solidFill>
                <a:effectLst/>
                <a:latin typeface="Times New Roman" panose="02020603050405020304" pitchFamily="18" charset="0"/>
                <a:cs typeface="Times New Roman" panose="02020603050405020304" pitchFamily="18" charset="0"/>
              </a:rPr>
              <a:t> sari </a:t>
            </a:r>
            <a:r>
              <a:rPr lang="en-US" sz="1500" b="0" i="0" dirty="0" err="1">
                <a:solidFill>
                  <a:srgbClr val="202124"/>
                </a:solidFill>
                <a:effectLst/>
                <a:latin typeface="Times New Roman" panose="02020603050405020304" pitchFamily="18" charset="0"/>
                <a:cs typeface="Times New Roman" panose="02020603050405020304" pitchFamily="18" charset="0"/>
              </a:rPr>
              <a:t>yosieto</a:t>
            </a:r>
            <a:r>
              <a:rPr lang="en-US" sz="1500" b="0" i="0" dirty="0">
                <a:solidFill>
                  <a:srgbClr val="202124"/>
                </a:solidFill>
                <a:effectLst/>
                <a:latin typeface="Times New Roman" panose="02020603050405020304" pitchFamily="18" charset="0"/>
                <a:cs typeface="Times New Roman" panose="02020603050405020304" pitchFamily="18" charset="0"/>
              </a:rPr>
              <a:t>. 2018. User Satisfaction Factors on Learning Management Systems Usage . [Online]. [18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5"/>
              </a:rPr>
              <a:t>https://ieeexplore.ieee.org/stamp/stamp.jsp?tp=&amp;arnumber=8528171</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11"/>
            </a:pPr>
            <a:r>
              <a:rPr lang="en-US" sz="1500" b="0" i="0" dirty="0">
                <a:solidFill>
                  <a:srgbClr val="202124"/>
                </a:solidFill>
                <a:effectLst/>
                <a:latin typeface="Times New Roman" panose="02020603050405020304" pitchFamily="18" charset="0"/>
                <a:cs typeface="Times New Roman" panose="02020603050405020304" pitchFamily="18" charset="0"/>
              </a:rPr>
              <a:t>Mir </a:t>
            </a:r>
            <a:r>
              <a:rPr lang="en-US" sz="1500" b="0" i="0" dirty="0" err="1">
                <a:solidFill>
                  <a:srgbClr val="202124"/>
                </a:solidFill>
                <a:effectLst/>
                <a:latin typeface="Times New Roman" panose="02020603050405020304" pitchFamily="18" charset="0"/>
                <a:cs typeface="Times New Roman" panose="02020603050405020304" pitchFamily="18" charset="0"/>
              </a:rPr>
              <a:t>mohammad</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seyed</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danesh</a:t>
            </a:r>
            <a:r>
              <a:rPr lang="en-US" sz="1500" b="0" i="0" dirty="0">
                <a:solidFill>
                  <a:srgbClr val="202124"/>
                </a:solidFill>
                <a:effectLst/>
                <a:latin typeface="Times New Roman" panose="02020603050405020304" pitchFamily="18" charset="0"/>
                <a:cs typeface="Times New Roman" panose="02020603050405020304" pitchFamily="18" charset="0"/>
              </a:rPr>
              <a:t>. 2010. Comparing the satisfaction of the e-learning between teenagers and people with more than 45 years old in Cyberjaya. [Online]. [20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6"/>
              </a:rPr>
              <a:t>https://ieeexplore.ieee.org/stamp/stamp.jsp?tp=&amp;arnumber=5432502</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11"/>
            </a:pPr>
            <a:r>
              <a:rPr lang="en-US" sz="1500" b="0" i="0" dirty="0" err="1">
                <a:solidFill>
                  <a:srgbClr val="202124"/>
                </a:solidFill>
                <a:effectLst/>
                <a:latin typeface="Times New Roman" panose="02020603050405020304" pitchFamily="18" charset="0"/>
                <a:cs typeface="Times New Roman" panose="02020603050405020304" pitchFamily="18" charset="0"/>
              </a:rPr>
              <a:t>Xiaofei</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chen,xiaoling</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zhu</a:t>
            </a:r>
            <a:r>
              <a:rPr lang="en-US" sz="1500" b="0" i="0" dirty="0">
                <a:solidFill>
                  <a:srgbClr val="202124"/>
                </a:solidFill>
                <a:effectLst/>
                <a:latin typeface="Times New Roman" panose="02020603050405020304" pitchFamily="18" charset="0"/>
                <a:cs typeface="Times New Roman" panose="02020603050405020304" pitchFamily="18" charset="0"/>
              </a:rPr>
              <a:t> . 2010. Some Analysis of Investment Benefit on College E-Learning. [Online]. [20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7"/>
              </a:rPr>
              <a:t>https://ieeexplore.ieee.org/stamp/stamp.jsp?tp=&amp;arnumber=5432483</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11"/>
            </a:pPr>
            <a:r>
              <a:rPr lang="en-US" sz="1500" b="0" i="0" dirty="0" err="1">
                <a:solidFill>
                  <a:srgbClr val="202124"/>
                </a:solidFill>
                <a:effectLst/>
                <a:latin typeface="Times New Roman" panose="02020603050405020304" pitchFamily="18" charset="0"/>
                <a:cs typeface="Times New Roman" panose="02020603050405020304" pitchFamily="18" charset="0"/>
              </a:rPr>
              <a:t>Blanka</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klimova</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petra</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maresova</a:t>
            </a:r>
            <a:r>
              <a:rPr lang="en-US" sz="1500" b="0" i="0" dirty="0">
                <a:solidFill>
                  <a:srgbClr val="202124"/>
                </a:solidFill>
                <a:effectLst/>
                <a:latin typeface="Times New Roman" panose="02020603050405020304" pitchFamily="18" charset="0"/>
                <a:cs typeface="Times New Roman" panose="02020603050405020304" pitchFamily="18" charset="0"/>
              </a:rPr>
              <a:t>. 2016. Cloud Computing and E-Learning and Their Benefits for the Institutions of Higher Learning. [Online]. [20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8"/>
              </a:rPr>
              <a:t>https://ieeexplore.ieee.org/stamp/stamp.jsp?tp=&amp;arnumber=8009043</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algn="just">
              <a:lnSpc>
                <a:spcPct val="150000"/>
              </a:lnSpc>
            </a:pP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11"/>
            </a:pP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11"/>
            </a:pP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11"/>
            </a:pP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11"/>
            </a:pP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startAt="11"/>
            </a:pPr>
            <a:endParaRPr lang="en-US" sz="1500" b="0" i="0" dirty="0">
              <a:solidFill>
                <a:srgbClr val="202124"/>
              </a:solidFill>
              <a:effectLst/>
              <a:latin typeface="Times New Roman" panose="02020603050405020304" pitchFamily="18" charset="0"/>
              <a:cs typeface="Times New Roman" panose="02020603050405020304" pitchFamily="18" charset="0"/>
            </a:endParaRPr>
          </a:p>
          <a:p>
            <a:endParaRPr lang="en-US" sz="1500" dirty="0">
              <a:latin typeface="Times New Roman" panose="02020603050405020304" pitchFamily="18" charset="0"/>
              <a:cs typeface="Times New Roman" panose="02020603050405020304" pitchFamily="18" charset="0"/>
            </a:endParaRPr>
          </a:p>
          <a:p>
            <a:endParaRPr lang="en-US"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49872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528925" y="342734"/>
            <a:ext cx="11078818" cy="2123658"/>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Methods and Techniques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ea typeface="Verdana" panose="020B0604030504040204" pitchFamily="34" charset="0"/>
                <a:cs typeface="Times New Roman" panose="02020603050405020304" pitchFamily="18" charset="0"/>
              </a:rPr>
              <a:t>        Architectural Diagram</a:t>
            </a:r>
          </a:p>
          <a:p>
            <a:pPr algn="just"/>
            <a:r>
              <a:rPr lang="en-US" sz="1600" dirty="0">
                <a:latin typeface="Times New Roman" panose="02020603050405020304" pitchFamily="18" charset="0"/>
                <a:ea typeface="Verdana" panose="020B0604030504040204" pitchFamily="34" charset="0"/>
                <a:cs typeface="Times New Roman" panose="02020603050405020304" pitchFamily="18" charset="0"/>
              </a:rPr>
              <a:t>  </a:t>
            </a:r>
          </a:p>
          <a:p>
            <a:pPr algn="just"/>
            <a:r>
              <a:rPr lang="en-US" sz="1600" dirty="0">
                <a:latin typeface="Times New Roman" panose="02020603050405020304" pitchFamily="18" charset="0"/>
                <a:ea typeface="Verdana" panose="020B0604030504040204" pitchFamily="34" charset="0"/>
                <a:cs typeface="Times New Roman" panose="02020603050405020304" pitchFamily="18" charset="0"/>
              </a:rPr>
              <a:t>        </a:t>
            </a:r>
          </a:p>
          <a:p>
            <a:pPr algn="just"/>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2" name="Picture 1">
            <a:extLst>
              <a:ext uri="{FF2B5EF4-FFF2-40B4-BE49-F238E27FC236}">
                <a16:creationId xmlns:a16="http://schemas.microsoft.com/office/drawing/2014/main" id="{3DE38992-CE91-49C6-8342-D144417638F1}"/>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7" name="Picture 6">
            <a:extLst>
              <a:ext uri="{FF2B5EF4-FFF2-40B4-BE49-F238E27FC236}">
                <a16:creationId xmlns:a16="http://schemas.microsoft.com/office/drawing/2014/main" id="{00E297F8-0209-46C4-9059-3C6EAA940023}"/>
              </a:ext>
            </a:extLst>
          </p:cNvPr>
          <p:cNvPicPr>
            <a:picLocks noChangeAspect="1"/>
          </p:cNvPicPr>
          <p:nvPr/>
        </p:nvPicPr>
        <p:blipFill>
          <a:blip r:embed="rId4">
            <a:grayscl/>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528051" y="1692613"/>
            <a:ext cx="5333339" cy="4461348"/>
          </a:xfrm>
          <a:prstGeom prst="rect">
            <a:avLst/>
          </a:prstGeom>
        </p:spPr>
      </p:pic>
    </p:spTree>
    <p:extLst>
      <p:ext uri="{BB962C8B-B14F-4D97-AF65-F5344CB8AC3E}">
        <p14:creationId xmlns:p14="http://schemas.microsoft.com/office/powerpoint/2010/main" val="2371917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528925" y="342734"/>
            <a:ext cx="11078818" cy="2123658"/>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Methods and Techniques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endParaRPr lang="en-GB"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ea typeface="Verdana" panose="020B0604030504040204" pitchFamily="34" charset="0"/>
                <a:cs typeface="Times New Roman" panose="02020603050405020304" pitchFamily="18" charset="0"/>
              </a:rPr>
              <a:t>        Use case Diagram</a:t>
            </a:r>
          </a:p>
          <a:p>
            <a:pPr algn="just"/>
            <a:r>
              <a:rPr lang="en-US" sz="1600" dirty="0">
                <a:latin typeface="Times New Roman" panose="02020603050405020304" pitchFamily="18" charset="0"/>
                <a:ea typeface="Verdana" panose="020B0604030504040204" pitchFamily="34" charset="0"/>
                <a:cs typeface="Times New Roman" panose="02020603050405020304" pitchFamily="18" charset="0"/>
              </a:rPr>
              <a:t>  </a:t>
            </a:r>
          </a:p>
          <a:p>
            <a:pPr algn="just"/>
            <a:r>
              <a:rPr lang="en-US" sz="1600" dirty="0">
                <a:latin typeface="Times New Roman" panose="02020603050405020304" pitchFamily="18" charset="0"/>
                <a:ea typeface="Verdana" panose="020B0604030504040204" pitchFamily="34" charset="0"/>
                <a:cs typeface="Times New Roman" panose="02020603050405020304" pitchFamily="18" charset="0"/>
              </a:rPr>
              <a:t>        </a:t>
            </a:r>
          </a:p>
          <a:p>
            <a:pPr marL="342900" indent="-342900" algn="just">
              <a:buFont typeface="+mj-lt"/>
              <a:buAutoNum type="arabicPeriod"/>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2" name="Picture 1">
            <a:extLst>
              <a:ext uri="{FF2B5EF4-FFF2-40B4-BE49-F238E27FC236}">
                <a16:creationId xmlns:a16="http://schemas.microsoft.com/office/drawing/2014/main" id="{3DE38992-CE91-49C6-8342-D144417638F1}"/>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6" name="Picture 5">
            <a:extLst>
              <a:ext uri="{FF2B5EF4-FFF2-40B4-BE49-F238E27FC236}">
                <a16:creationId xmlns:a16="http://schemas.microsoft.com/office/drawing/2014/main" id="{14E37EAA-127F-4867-8E88-36277C239A24}"/>
              </a:ext>
            </a:extLst>
          </p:cNvPr>
          <p:cNvPicPr>
            <a:picLocks noChangeAspect="1"/>
          </p:cNvPicPr>
          <p:nvPr/>
        </p:nvPicPr>
        <p:blipFill>
          <a:blip r:embed="rId4"/>
          <a:stretch>
            <a:fillRect/>
          </a:stretch>
        </p:blipFill>
        <p:spPr>
          <a:xfrm>
            <a:off x="2786224" y="1896893"/>
            <a:ext cx="6038488" cy="3966619"/>
          </a:xfrm>
          <a:prstGeom prst="rect">
            <a:avLst/>
          </a:prstGeom>
        </p:spPr>
      </p:pic>
    </p:spTree>
    <p:extLst>
      <p:ext uri="{BB962C8B-B14F-4D97-AF65-F5344CB8AC3E}">
        <p14:creationId xmlns:p14="http://schemas.microsoft.com/office/powerpoint/2010/main" val="5646565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0" name="TextBox 9">
            <a:extLst>
              <a:ext uri="{FF2B5EF4-FFF2-40B4-BE49-F238E27FC236}">
                <a16:creationId xmlns:a16="http://schemas.microsoft.com/office/drawing/2014/main" id="{B83A2AB6-5597-4BAA-AB7E-5EC491D63B73}"/>
              </a:ext>
            </a:extLst>
          </p:cNvPr>
          <p:cNvSpPr txBox="1"/>
          <p:nvPr/>
        </p:nvSpPr>
        <p:spPr>
          <a:xfrm>
            <a:off x="424069" y="325230"/>
            <a:ext cx="11343861"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 Project Timeline</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32DF858C-5FC9-4E64-AD00-22FC9120935A}"/>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graphicFrame>
        <p:nvGraphicFramePr>
          <p:cNvPr id="7" name="Table 5">
            <a:extLst>
              <a:ext uri="{FF2B5EF4-FFF2-40B4-BE49-F238E27FC236}">
                <a16:creationId xmlns:a16="http://schemas.microsoft.com/office/drawing/2014/main" id="{85523268-431C-434E-A6EB-224160E5BE7F}"/>
              </a:ext>
            </a:extLst>
          </p:cNvPr>
          <p:cNvGraphicFramePr>
            <a:graphicFrameLocks noGrp="1"/>
          </p:cNvGraphicFramePr>
          <p:nvPr>
            <p:extLst>
              <p:ext uri="{D42A27DB-BD31-4B8C-83A1-F6EECF244321}">
                <p14:modId xmlns:p14="http://schemas.microsoft.com/office/powerpoint/2010/main" val="3029782060"/>
              </p:ext>
            </p:extLst>
          </p:nvPr>
        </p:nvGraphicFramePr>
        <p:xfrm>
          <a:off x="1249427" y="1435891"/>
          <a:ext cx="9693144" cy="3337375"/>
        </p:xfrm>
        <a:graphic>
          <a:graphicData uri="http://schemas.openxmlformats.org/drawingml/2006/table">
            <a:tbl>
              <a:tblPr firstRow="1" bandRow="1">
                <a:tableStyleId>{5C22544A-7EE6-4342-B048-85BDC9FD1C3A}</a:tableStyleId>
              </a:tblPr>
              <a:tblGrid>
                <a:gridCol w="1318675">
                  <a:extLst>
                    <a:ext uri="{9D8B030D-6E8A-4147-A177-3AD203B41FA5}">
                      <a16:colId xmlns:a16="http://schemas.microsoft.com/office/drawing/2014/main" val="1348482363"/>
                    </a:ext>
                  </a:extLst>
                </a:gridCol>
                <a:gridCol w="4241260">
                  <a:extLst>
                    <a:ext uri="{9D8B030D-6E8A-4147-A177-3AD203B41FA5}">
                      <a16:colId xmlns:a16="http://schemas.microsoft.com/office/drawing/2014/main" val="3329383193"/>
                    </a:ext>
                  </a:extLst>
                </a:gridCol>
                <a:gridCol w="1709923">
                  <a:extLst>
                    <a:ext uri="{9D8B030D-6E8A-4147-A177-3AD203B41FA5}">
                      <a16:colId xmlns:a16="http://schemas.microsoft.com/office/drawing/2014/main" val="3685466782"/>
                    </a:ext>
                  </a:extLst>
                </a:gridCol>
                <a:gridCol w="2423286">
                  <a:extLst>
                    <a:ext uri="{9D8B030D-6E8A-4147-A177-3AD203B41FA5}">
                      <a16:colId xmlns:a16="http://schemas.microsoft.com/office/drawing/2014/main" val="378573195"/>
                    </a:ext>
                  </a:extLst>
                </a:gridCol>
              </a:tblGrid>
              <a:tr h="528829">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No</a:t>
                      </a:r>
                    </a:p>
                  </a:txBody>
                  <a:tcPr>
                    <a:solidFill>
                      <a:schemeClr val="tx2">
                        <a:lumMod val="20000"/>
                        <a:lumOff val="80000"/>
                      </a:schemeClr>
                    </a:solidFill>
                  </a:tcPr>
                </a:tc>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Milestones</a:t>
                      </a:r>
                    </a:p>
                  </a:txBody>
                  <a:tcPr>
                    <a:solidFill>
                      <a:schemeClr val="tx2">
                        <a:lumMod val="20000"/>
                        <a:lumOff val="80000"/>
                      </a:schemeClr>
                    </a:solidFill>
                  </a:tcPr>
                </a:tc>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Start Date</a:t>
                      </a:r>
                    </a:p>
                  </a:txBody>
                  <a:tcPr>
                    <a:solidFill>
                      <a:schemeClr val="tx2">
                        <a:lumMod val="20000"/>
                        <a:lumOff val="80000"/>
                      </a:schemeClr>
                    </a:solidFill>
                  </a:tcPr>
                </a:tc>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End Date</a:t>
                      </a:r>
                    </a:p>
                  </a:txBody>
                  <a:tcPr>
                    <a:solidFill>
                      <a:schemeClr val="tx2">
                        <a:lumMod val="20000"/>
                        <a:lumOff val="80000"/>
                      </a:schemeClr>
                    </a:solidFill>
                  </a:tcPr>
                </a:tc>
                <a:extLst>
                  <a:ext uri="{0D108BD9-81ED-4DB2-BD59-A6C34878D82A}">
                    <a16:rowId xmlns:a16="http://schemas.microsoft.com/office/drawing/2014/main" val="3044835496"/>
                  </a:ext>
                </a:extLst>
              </a:tr>
              <a:tr h="528829">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1</a:t>
                      </a:r>
                    </a:p>
                  </a:txBody>
                  <a:tcPr>
                    <a:solidFill>
                      <a:schemeClr val="tx2">
                        <a:lumMod val="20000"/>
                        <a:lumOff val="80000"/>
                      </a:schemeClr>
                    </a:solidFill>
                  </a:tcPr>
                </a:tc>
                <a:tc>
                  <a:txBody>
                    <a:bodyPr/>
                    <a:lstStyle/>
                    <a:p>
                      <a:pPr algn="just">
                        <a:lnSpc>
                          <a:spcPct val="150000"/>
                        </a:lnSpc>
                      </a:pPr>
                      <a:r>
                        <a:rPr lang="en-US" sz="1400" b="0" dirty="0">
                          <a:solidFill>
                            <a:schemeClr val="tx1"/>
                          </a:solidFill>
                          <a:latin typeface="Times New Roman" panose="02020603050405020304" pitchFamily="18" charset="0"/>
                          <a:cs typeface="Times New Roman" panose="02020603050405020304" pitchFamily="18" charset="0"/>
                        </a:rPr>
                        <a:t>Identifying the project title</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20/02/2022</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19/03/2022</a:t>
                      </a:r>
                    </a:p>
                  </a:txBody>
                  <a:tcPr>
                    <a:solidFill>
                      <a:schemeClr val="tx2">
                        <a:lumMod val="20000"/>
                        <a:lumOff val="80000"/>
                      </a:schemeClr>
                    </a:solidFill>
                  </a:tcPr>
                </a:tc>
                <a:extLst>
                  <a:ext uri="{0D108BD9-81ED-4DB2-BD59-A6C34878D82A}">
                    <a16:rowId xmlns:a16="http://schemas.microsoft.com/office/drawing/2014/main" val="4078718643"/>
                  </a:ext>
                </a:extLst>
              </a:tr>
              <a:tr h="528829">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2</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Reading Research papers &amp; Supervisor assigning</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19/03/2022</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24/04/2022</a:t>
                      </a:r>
                    </a:p>
                  </a:txBody>
                  <a:tcPr>
                    <a:solidFill>
                      <a:schemeClr val="tx2">
                        <a:lumMod val="20000"/>
                        <a:lumOff val="80000"/>
                      </a:schemeClr>
                    </a:solidFill>
                  </a:tcPr>
                </a:tc>
                <a:extLst>
                  <a:ext uri="{0D108BD9-81ED-4DB2-BD59-A6C34878D82A}">
                    <a16:rowId xmlns:a16="http://schemas.microsoft.com/office/drawing/2014/main" val="1840322911"/>
                  </a:ext>
                </a:extLst>
              </a:tr>
              <a:tr h="528829">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3</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Proposal Submission</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25/04/2022</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28/04/2022</a:t>
                      </a:r>
                    </a:p>
                  </a:txBody>
                  <a:tcPr>
                    <a:solidFill>
                      <a:schemeClr val="tx2">
                        <a:lumMod val="20000"/>
                        <a:lumOff val="80000"/>
                      </a:schemeClr>
                    </a:solidFill>
                  </a:tcPr>
                </a:tc>
                <a:extLst>
                  <a:ext uri="{0D108BD9-81ED-4DB2-BD59-A6C34878D82A}">
                    <a16:rowId xmlns:a16="http://schemas.microsoft.com/office/drawing/2014/main" val="681010092"/>
                  </a:ext>
                </a:extLst>
              </a:tr>
              <a:tr h="528829">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4</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Plan </a:t>
                      </a:r>
                      <a:r>
                        <a:rPr lang="en-US" sz="1400" b="0">
                          <a:solidFill>
                            <a:schemeClr val="tx1"/>
                          </a:solidFill>
                          <a:latin typeface="Times New Roman" panose="02020603050405020304" pitchFamily="18" charset="0"/>
                          <a:cs typeface="Times New Roman" panose="02020603050405020304" pitchFamily="18" charset="0"/>
                        </a:rPr>
                        <a:t>System Structure </a:t>
                      </a:r>
                      <a:r>
                        <a:rPr lang="en-US" sz="1400" b="0" dirty="0">
                          <a:solidFill>
                            <a:schemeClr val="tx1"/>
                          </a:solidFill>
                          <a:latin typeface="Times New Roman" panose="02020603050405020304" pitchFamily="18" charset="0"/>
                          <a:cs typeface="Times New Roman" panose="02020603050405020304" pitchFamily="18" charset="0"/>
                        </a:rPr>
                        <a:t>and Assignment Feedback</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29/04/2022</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15/05/2022</a:t>
                      </a:r>
                    </a:p>
                  </a:txBody>
                  <a:tcPr>
                    <a:solidFill>
                      <a:schemeClr val="tx2">
                        <a:lumMod val="20000"/>
                        <a:lumOff val="80000"/>
                      </a:schemeClr>
                    </a:solidFill>
                  </a:tcPr>
                </a:tc>
                <a:extLst>
                  <a:ext uri="{0D108BD9-81ED-4DB2-BD59-A6C34878D82A}">
                    <a16:rowId xmlns:a16="http://schemas.microsoft.com/office/drawing/2014/main" val="863155819"/>
                  </a:ext>
                </a:extLst>
              </a:tr>
              <a:tr h="528829">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5</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Starting to develop the application &amp; Supervisor meetings</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16/05/2022</a:t>
                      </a:r>
                    </a:p>
                    <a:p>
                      <a:pPr algn="l">
                        <a:lnSpc>
                          <a:spcPct val="150000"/>
                        </a:lnSpc>
                      </a:pPr>
                      <a:endParaRPr lang="en-US" sz="1400" b="0" dirty="0">
                        <a:solidFill>
                          <a:schemeClr val="tx1"/>
                        </a:solidFill>
                        <a:latin typeface="Times New Roman" panose="02020603050405020304" pitchFamily="18" charset="0"/>
                        <a:cs typeface="Times New Roman" panose="02020603050405020304" pitchFamily="18" charset="0"/>
                      </a:endParaRP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02/07/2022</a:t>
                      </a:r>
                    </a:p>
                  </a:txBody>
                  <a:tcPr>
                    <a:solidFill>
                      <a:schemeClr val="tx2">
                        <a:lumMod val="20000"/>
                        <a:lumOff val="80000"/>
                      </a:schemeClr>
                    </a:solidFill>
                  </a:tcPr>
                </a:tc>
                <a:extLst>
                  <a:ext uri="{0D108BD9-81ED-4DB2-BD59-A6C34878D82A}">
                    <a16:rowId xmlns:a16="http://schemas.microsoft.com/office/drawing/2014/main" val="3806805347"/>
                  </a:ext>
                </a:extLst>
              </a:tr>
            </a:tbl>
          </a:graphicData>
        </a:graphic>
      </p:graphicFrame>
    </p:spTree>
    <p:extLst>
      <p:ext uri="{BB962C8B-B14F-4D97-AF65-F5344CB8AC3E}">
        <p14:creationId xmlns:p14="http://schemas.microsoft.com/office/powerpoint/2010/main" val="33239687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0" name="TextBox 9">
            <a:extLst>
              <a:ext uri="{FF2B5EF4-FFF2-40B4-BE49-F238E27FC236}">
                <a16:creationId xmlns:a16="http://schemas.microsoft.com/office/drawing/2014/main" id="{B83A2AB6-5597-4BAA-AB7E-5EC491D63B73}"/>
              </a:ext>
            </a:extLst>
          </p:cNvPr>
          <p:cNvSpPr txBox="1"/>
          <p:nvPr/>
        </p:nvSpPr>
        <p:spPr>
          <a:xfrm>
            <a:off x="424069" y="325230"/>
            <a:ext cx="11343861"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 Project Timeline Cont.</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32DF858C-5FC9-4E64-AD00-22FC9120935A}"/>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graphicFrame>
        <p:nvGraphicFramePr>
          <p:cNvPr id="6" name="Table 5">
            <a:extLst>
              <a:ext uri="{FF2B5EF4-FFF2-40B4-BE49-F238E27FC236}">
                <a16:creationId xmlns:a16="http://schemas.microsoft.com/office/drawing/2014/main" id="{EA2A8C66-4B5B-4CD0-942A-40CFD1018A6C}"/>
              </a:ext>
            </a:extLst>
          </p:cNvPr>
          <p:cNvGraphicFramePr>
            <a:graphicFrameLocks noGrp="1"/>
          </p:cNvGraphicFramePr>
          <p:nvPr>
            <p:extLst>
              <p:ext uri="{D42A27DB-BD31-4B8C-83A1-F6EECF244321}">
                <p14:modId xmlns:p14="http://schemas.microsoft.com/office/powerpoint/2010/main" val="710420969"/>
              </p:ext>
            </p:extLst>
          </p:nvPr>
        </p:nvGraphicFramePr>
        <p:xfrm>
          <a:off x="1249427" y="1481298"/>
          <a:ext cx="9693144" cy="3501776"/>
        </p:xfrm>
        <a:graphic>
          <a:graphicData uri="http://schemas.openxmlformats.org/drawingml/2006/table">
            <a:tbl>
              <a:tblPr firstRow="1" bandRow="1">
                <a:tableStyleId>{5C22544A-7EE6-4342-B048-85BDC9FD1C3A}</a:tableStyleId>
              </a:tblPr>
              <a:tblGrid>
                <a:gridCol w="1195142">
                  <a:extLst>
                    <a:ext uri="{9D8B030D-6E8A-4147-A177-3AD203B41FA5}">
                      <a16:colId xmlns:a16="http://schemas.microsoft.com/office/drawing/2014/main" val="1348482363"/>
                    </a:ext>
                  </a:extLst>
                </a:gridCol>
                <a:gridCol w="4066162">
                  <a:extLst>
                    <a:ext uri="{9D8B030D-6E8A-4147-A177-3AD203B41FA5}">
                      <a16:colId xmlns:a16="http://schemas.microsoft.com/office/drawing/2014/main" val="3329383193"/>
                    </a:ext>
                  </a:extLst>
                </a:gridCol>
                <a:gridCol w="2008554">
                  <a:extLst>
                    <a:ext uri="{9D8B030D-6E8A-4147-A177-3AD203B41FA5}">
                      <a16:colId xmlns:a16="http://schemas.microsoft.com/office/drawing/2014/main" val="3685466782"/>
                    </a:ext>
                  </a:extLst>
                </a:gridCol>
                <a:gridCol w="2423286">
                  <a:extLst>
                    <a:ext uri="{9D8B030D-6E8A-4147-A177-3AD203B41FA5}">
                      <a16:colId xmlns:a16="http://schemas.microsoft.com/office/drawing/2014/main" val="378573195"/>
                    </a:ext>
                  </a:extLst>
                </a:gridCol>
              </a:tblGrid>
              <a:tr h="528829">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No</a:t>
                      </a:r>
                    </a:p>
                  </a:txBody>
                  <a:tcPr>
                    <a:solidFill>
                      <a:schemeClr val="tx2">
                        <a:lumMod val="20000"/>
                        <a:lumOff val="80000"/>
                      </a:schemeClr>
                    </a:solidFill>
                  </a:tcPr>
                </a:tc>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Milestones</a:t>
                      </a:r>
                    </a:p>
                  </a:txBody>
                  <a:tcPr>
                    <a:solidFill>
                      <a:schemeClr val="tx2">
                        <a:lumMod val="20000"/>
                        <a:lumOff val="80000"/>
                      </a:schemeClr>
                    </a:solidFill>
                  </a:tcPr>
                </a:tc>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Start Date</a:t>
                      </a:r>
                    </a:p>
                  </a:txBody>
                  <a:tcPr>
                    <a:solidFill>
                      <a:schemeClr val="tx2">
                        <a:lumMod val="20000"/>
                        <a:lumOff val="80000"/>
                      </a:schemeClr>
                    </a:solidFill>
                  </a:tcPr>
                </a:tc>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End Date</a:t>
                      </a:r>
                    </a:p>
                  </a:txBody>
                  <a:tcPr>
                    <a:solidFill>
                      <a:schemeClr val="tx2">
                        <a:lumMod val="20000"/>
                        <a:lumOff val="80000"/>
                      </a:schemeClr>
                    </a:solidFill>
                  </a:tcPr>
                </a:tc>
                <a:extLst>
                  <a:ext uri="{0D108BD9-81ED-4DB2-BD59-A6C34878D82A}">
                    <a16:rowId xmlns:a16="http://schemas.microsoft.com/office/drawing/2014/main" val="3044835496"/>
                  </a:ext>
                </a:extLst>
              </a:tr>
              <a:tr h="528829">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6</a:t>
                      </a:r>
                    </a:p>
                  </a:txBody>
                  <a:tcPr>
                    <a:solidFill>
                      <a:schemeClr val="tx2">
                        <a:lumMod val="20000"/>
                        <a:lumOff val="80000"/>
                      </a:schemeClr>
                    </a:solidFill>
                  </a:tcPr>
                </a:tc>
                <a:tc>
                  <a:txBody>
                    <a:bodyPr/>
                    <a:lstStyle/>
                    <a:p>
                      <a:pPr algn="just">
                        <a:lnSpc>
                          <a:spcPct val="150000"/>
                        </a:lnSpc>
                      </a:pPr>
                      <a:r>
                        <a:rPr lang="en-US" sz="1400" b="0" dirty="0">
                          <a:solidFill>
                            <a:schemeClr val="tx1"/>
                          </a:solidFill>
                          <a:latin typeface="Times New Roman" panose="02020603050405020304" pitchFamily="18" charset="0"/>
                          <a:cs typeface="Times New Roman" panose="02020603050405020304" pitchFamily="18" charset="0"/>
                        </a:rPr>
                        <a:t>Mid Review &amp; Professional Assessment</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03/07/2022</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07/07/2022</a:t>
                      </a:r>
                    </a:p>
                  </a:txBody>
                  <a:tcPr>
                    <a:solidFill>
                      <a:schemeClr val="tx2">
                        <a:lumMod val="20000"/>
                        <a:lumOff val="80000"/>
                      </a:schemeClr>
                    </a:solidFill>
                  </a:tcPr>
                </a:tc>
                <a:extLst>
                  <a:ext uri="{0D108BD9-81ED-4DB2-BD59-A6C34878D82A}">
                    <a16:rowId xmlns:a16="http://schemas.microsoft.com/office/drawing/2014/main" val="4078718643"/>
                  </a:ext>
                </a:extLst>
              </a:tr>
              <a:tr h="528829">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7</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Develop the balance application with suggestion of the supervisor</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08/07/2022</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31/08/2022</a:t>
                      </a:r>
                    </a:p>
                  </a:txBody>
                  <a:tcPr>
                    <a:solidFill>
                      <a:schemeClr val="tx2">
                        <a:lumMod val="20000"/>
                        <a:lumOff val="80000"/>
                      </a:schemeClr>
                    </a:solidFill>
                  </a:tcPr>
                </a:tc>
                <a:extLst>
                  <a:ext uri="{0D108BD9-81ED-4DB2-BD59-A6C34878D82A}">
                    <a16:rowId xmlns:a16="http://schemas.microsoft.com/office/drawing/2014/main" val="1840322911"/>
                  </a:ext>
                </a:extLst>
              </a:tr>
              <a:tr h="528829">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8</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Develop the application and submit Draft Report</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01/09/2022</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04/09/2022</a:t>
                      </a:r>
                    </a:p>
                  </a:txBody>
                  <a:tcPr>
                    <a:solidFill>
                      <a:schemeClr val="tx2">
                        <a:lumMod val="20000"/>
                        <a:lumOff val="80000"/>
                      </a:schemeClr>
                    </a:solidFill>
                  </a:tcPr>
                </a:tc>
                <a:extLst>
                  <a:ext uri="{0D108BD9-81ED-4DB2-BD59-A6C34878D82A}">
                    <a16:rowId xmlns:a16="http://schemas.microsoft.com/office/drawing/2014/main" val="681010092"/>
                  </a:ext>
                </a:extLst>
              </a:tr>
              <a:tr h="528829">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9</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Testing the System</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04/09/2022</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02/10/2022</a:t>
                      </a:r>
                    </a:p>
                  </a:txBody>
                  <a:tcPr>
                    <a:solidFill>
                      <a:schemeClr val="tx2">
                        <a:lumMod val="20000"/>
                        <a:lumOff val="80000"/>
                      </a:schemeClr>
                    </a:solidFill>
                  </a:tcPr>
                </a:tc>
                <a:extLst>
                  <a:ext uri="{0D108BD9-81ED-4DB2-BD59-A6C34878D82A}">
                    <a16:rowId xmlns:a16="http://schemas.microsoft.com/office/drawing/2014/main" val="863155819"/>
                  </a:ext>
                </a:extLst>
              </a:tr>
              <a:tr h="528829">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10</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Final Report submission and viva</a:t>
                      </a: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02/10/2022</a:t>
                      </a:r>
                    </a:p>
                    <a:p>
                      <a:pPr algn="l">
                        <a:lnSpc>
                          <a:spcPct val="150000"/>
                        </a:lnSpc>
                      </a:pPr>
                      <a:endParaRPr lang="en-US" sz="1400" b="0" dirty="0">
                        <a:solidFill>
                          <a:schemeClr val="tx1"/>
                        </a:solidFill>
                        <a:latin typeface="Times New Roman" panose="02020603050405020304" pitchFamily="18" charset="0"/>
                        <a:cs typeface="Times New Roman" panose="02020603050405020304" pitchFamily="18" charset="0"/>
                      </a:endParaRPr>
                    </a:p>
                  </a:txBody>
                  <a:tcPr>
                    <a:solidFill>
                      <a:schemeClr val="tx2">
                        <a:lumMod val="20000"/>
                        <a:lumOff val="80000"/>
                      </a:schemeClr>
                    </a:solidFill>
                  </a:tcPr>
                </a:tc>
                <a:tc>
                  <a:txBody>
                    <a:bodyPr/>
                    <a:lstStyle/>
                    <a:p>
                      <a:pPr algn="l">
                        <a:lnSpc>
                          <a:spcPct val="150000"/>
                        </a:lnSpc>
                      </a:pPr>
                      <a:r>
                        <a:rPr lang="en-US" sz="1400" b="0" dirty="0">
                          <a:solidFill>
                            <a:schemeClr val="tx1"/>
                          </a:solidFill>
                          <a:latin typeface="Times New Roman" panose="02020603050405020304" pitchFamily="18" charset="0"/>
                          <a:cs typeface="Times New Roman" panose="02020603050405020304" pitchFamily="18" charset="0"/>
                        </a:rPr>
                        <a:t>16/10/2022</a:t>
                      </a:r>
                    </a:p>
                  </a:txBody>
                  <a:tcPr>
                    <a:solidFill>
                      <a:schemeClr val="tx2">
                        <a:lumMod val="20000"/>
                        <a:lumOff val="80000"/>
                      </a:schemeClr>
                    </a:solidFill>
                  </a:tcPr>
                </a:tc>
                <a:extLst>
                  <a:ext uri="{0D108BD9-81ED-4DB2-BD59-A6C34878D82A}">
                    <a16:rowId xmlns:a16="http://schemas.microsoft.com/office/drawing/2014/main" val="3806805347"/>
                  </a:ext>
                </a:extLst>
              </a:tr>
            </a:tbl>
          </a:graphicData>
        </a:graphic>
      </p:graphicFrame>
    </p:spTree>
    <p:extLst>
      <p:ext uri="{BB962C8B-B14F-4D97-AF65-F5344CB8AC3E}">
        <p14:creationId xmlns:p14="http://schemas.microsoft.com/office/powerpoint/2010/main" val="1018811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4" name="TextBox 13">
            <a:extLst>
              <a:ext uri="{FF2B5EF4-FFF2-40B4-BE49-F238E27FC236}">
                <a16:creationId xmlns:a16="http://schemas.microsoft.com/office/drawing/2014/main" id="{86C9720B-C093-460E-801A-D999B9179936}"/>
              </a:ext>
            </a:extLst>
          </p:cNvPr>
          <p:cNvSpPr txBox="1"/>
          <p:nvPr/>
        </p:nvSpPr>
        <p:spPr>
          <a:xfrm>
            <a:off x="424069" y="325230"/>
            <a:ext cx="11343861"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 Current Status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93B8BA4D-7E6B-4F3D-A8A5-A599069DB8E8}"/>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11" name="TextBox 10">
            <a:extLst>
              <a:ext uri="{FF2B5EF4-FFF2-40B4-BE49-F238E27FC236}">
                <a16:creationId xmlns:a16="http://schemas.microsoft.com/office/drawing/2014/main" id="{CB2E6B1A-E428-47FA-951B-64539C59A5E6}"/>
              </a:ext>
            </a:extLst>
          </p:cNvPr>
          <p:cNvSpPr txBox="1"/>
          <p:nvPr/>
        </p:nvSpPr>
        <p:spPr>
          <a:xfrm>
            <a:off x="1057071" y="1610934"/>
            <a:ext cx="9610928" cy="3277820"/>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Professional Assessment –  Completed</a:t>
            </a:r>
          </a:p>
          <a:p>
            <a:pPr>
              <a:lnSpc>
                <a:spcPct val="150000"/>
              </a:lnSpc>
            </a:pPr>
            <a:endParaRPr lang="en-US"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Final Project Documentation – Chapter 01 and 02 are Completed</a:t>
            </a:r>
          </a:p>
          <a:p>
            <a:pPr marL="285750" indent="-285750">
              <a:lnSpc>
                <a:spcPct val="150000"/>
              </a:lnSpc>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Learning Management System Frontend – Admin, Lecturer, Home Design are Completed</a:t>
            </a:r>
          </a:p>
          <a:p>
            <a:pPr marL="285750" indent="-285750">
              <a:lnSpc>
                <a:spcPct val="150000"/>
              </a:lnSpc>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Learning Management System Backend – Admin &amp; Lecturer Functions are created</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688040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40"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 Test Case</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E0C94535-4D66-4E12-A2C7-560AAAD5D6F9}"/>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graphicFrame>
        <p:nvGraphicFramePr>
          <p:cNvPr id="3" name="Table 3">
            <a:extLst>
              <a:ext uri="{FF2B5EF4-FFF2-40B4-BE49-F238E27FC236}">
                <a16:creationId xmlns:a16="http://schemas.microsoft.com/office/drawing/2014/main" id="{51A5666C-9167-4E82-88DC-AE1C2C32EA9F}"/>
              </a:ext>
            </a:extLst>
          </p:cNvPr>
          <p:cNvGraphicFramePr>
            <a:graphicFrameLocks noGrp="1"/>
          </p:cNvGraphicFramePr>
          <p:nvPr>
            <p:extLst>
              <p:ext uri="{D42A27DB-BD31-4B8C-83A1-F6EECF244321}">
                <p14:modId xmlns:p14="http://schemas.microsoft.com/office/powerpoint/2010/main" val="2159803335"/>
              </p:ext>
            </p:extLst>
          </p:nvPr>
        </p:nvGraphicFramePr>
        <p:xfrm>
          <a:off x="556591" y="1198384"/>
          <a:ext cx="5539410" cy="1562232"/>
        </p:xfrm>
        <a:graphic>
          <a:graphicData uri="http://schemas.openxmlformats.org/drawingml/2006/table">
            <a:tbl>
              <a:tblPr firstRow="1" bandRow="1">
                <a:tableStyleId>{5C22544A-7EE6-4342-B048-85BDC9FD1C3A}</a:tableStyleId>
              </a:tblPr>
              <a:tblGrid>
                <a:gridCol w="1042809">
                  <a:extLst>
                    <a:ext uri="{9D8B030D-6E8A-4147-A177-3AD203B41FA5}">
                      <a16:colId xmlns:a16="http://schemas.microsoft.com/office/drawing/2014/main" val="117399406"/>
                    </a:ext>
                  </a:extLst>
                </a:gridCol>
                <a:gridCol w="2650131">
                  <a:extLst>
                    <a:ext uri="{9D8B030D-6E8A-4147-A177-3AD203B41FA5}">
                      <a16:colId xmlns:a16="http://schemas.microsoft.com/office/drawing/2014/main" val="3831961217"/>
                    </a:ext>
                  </a:extLst>
                </a:gridCol>
                <a:gridCol w="1846470">
                  <a:extLst>
                    <a:ext uri="{9D8B030D-6E8A-4147-A177-3AD203B41FA5}">
                      <a16:colId xmlns:a16="http://schemas.microsoft.com/office/drawing/2014/main" val="3888380427"/>
                    </a:ext>
                  </a:extLst>
                </a:gridCol>
              </a:tblGrid>
              <a:tr h="548962">
                <a:tc>
                  <a:txBody>
                    <a:bodyPr/>
                    <a:lstStyle/>
                    <a:p>
                      <a:r>
                        <a:rPr lang="en-US" sz="1600" dirty="0">
                          <a:latin typeface="Times New Roman" panose="02020603050405020304" pitchFamily="18" charset="0"/>
                          <a:cs typeface="Times New Roman" panose="02020603050405020304" pitchFamily="18" charset="0"/>
                        </a:rPr>
                        <a:t>Test Case</a:t>
                      </a:r>
                    </a:p>
                  </a:txBody>
                  <a:tcPr/>
                </a:tc>
                <a:tc>
                  <a:txBody>
                    <a:bodyPr/>
                    <a:lstStyle/>
                    <a:p>
                      <a:r>
                        <a:rPr lang="en-US" sz="1600" dirty="0">
                          <a:latin typeface="Times New Roman" panose="02020603050405020304" pitchFamily="18" charset="0"/>
                          <a:cs typeface="Times New Roman" panose="02020603050405020304" pitchFamily="18" charset="0"/>
                        </a:rPr>
                        <a:t>Description</a:t>
                      </a:r>
                    </a:p>
                  </a:txBody>
                  <a:tcPr/>
                </a:tc>
                <a:tc>
                  <a:txBody>
                    <a:bodyPr/>
                    <a:lstStyle/>
                    <a:p>
                      <a:r>
                        <a:rPr lang="en-US" sz="1600" dirty="0">
                          <a:latin typeface="Times New Roman" panose="02020603050405020304" pitchFamily="18" charset="0"/>
                          <a:cs typeface="Times New Roman" panose="02020603050405020304" pitchFamily="18" charset="0"/>
                        </a:rPr>
                        <a:t>Expected Result</a:t>
                      </a:r>
                    </a:p>
                  </a:txBody>
                  <a:tcPr/>
                </a:tc>
                <a:extLst>
                  <a:ext uri="{0D108BD9-81ED-4DB2-BD59-A6C34878D82A}">
                    <a16:rowId xmlns:a16="http://schemas.microsoft.com/office/drawing/2014/main" val="2317543998"/>
                  </a:ext>
                </a:extLst>
              </a:tr>
              <a:tr h="979377">
                <a:tc>
                  <a:txBody>
                    <a:bodyPr/>
                    <a:lstStyle/>
                    <a:p>
                      <a:pPr algn="just">
                        <a:lnSpc>
                          <a:spcPct val="150000"/>
                        </a:lnSpc>
                      </a:pPr>
                      <a:r>
                        <a:rPr lang="en-US" sz="1400" dirty="0">
                          <a:latin typeface="Times New Roman" panose="02020603050405020304" pitchFamily="18" charset="0"/>
                          <a:cs typeface="Times New Roman" panose="02020603050405020304" pitchFamily="18" charset="0"/>
                        </a:rPr>
                        <a:t>01</a:t>
                      </a:r>
                    </a:p>
                  </a:txBody>
                  <a:tcPr/>
                </a:tc>
                <a:tc>
                  <a:txBody>
                    <a:bodyPr/>
                    <a:lstStyle/>
                    <a:p>
                      <a:pPr algn="just">
                        <a:lnSpc>
                          <a:spcPct val="150000"/>
                        </a:lnSpc>
                      </a:pPr>
                      <a:r>
                        <a:rPr lang="en-US" sz="1400" dirty="0">
                          <a:latin typeface="Times New Roman" panose="02020603050405020304" pitchFamily="18" charset="0"/>
                          <a:cs typeface="Times New Roman" panose="02020603050405020304" pitchFamily="18" charset="0"/>
                        </a:rPr>
                        <a:t>While fill the New module form if user did not fill the particular text box.</a:t>
                      </a:r>
                    </a:p>
                  </a:txBody>
                  <a:tcPr/>
                </a:tc>
                <a:tc>
                  <a:txBody>
                    <a:bodyPr/>
                    <a:lstStyle/>
                    <a:p>
                      <a:pPr algn="just">
                        <a:lnSpc>
                          <a:spcPct val="150000"/>
                        </a:lnSpc>
                      </a:pPr>
                      <a:r>
                        <a:rPr lang="en-US" sz="1400" dirty="0">
                          <a:latin typeface="Times New Roman" panose="02020603050405020304" pitchFamily="18" charset="0"/>
                          <a:cs typeface="Times New Roman" panose="02020603050405020304" pitchFamily="18" charset="0"/>
                        </a:rPr>
                        <a:t>The form validation should give a error message</a:t>
                      </a:r>
                    </a:p>
                  </a:txBody>
                  <a:tcPr/>
                </a:tc>
                <a:extLst>
                  <a:ext uri="{0D108BD9-81ED-4DB2-BD59-A6C34878D82A}">
                    <a16:rowId xmlns:a16="http://schemas.microsoft.com/office/drawing/2014/main" val="3351913593"/>
                  </a:ext>
                </a:extLst>
              </a:tr>
            </a:tbl>
          </a:graphicData>
        </a:graphic>
      </p:graphicFrame>
      <p:pic>
        <p:nvPicPr>
          <p:cNvPr id="8" name="Picture 7">
            <a:extLst>
              <a:ext uri="{FF2B5EF4-FFF2-40B4-BE49-F238E27FC236}">
                <a16:creationId xmlns:a16="http://schemas.microsoft.com/office/drawing/2014/main" id="{EF1DCF39-8686-48E6-9045-2D27C77DFC14}"/>
              </a:ext>
            </a:extLst>
          </p:cNvPr>
          <p:cNvPicPr>
            <a:picLocks noChangeAspect="1"/>
          </p:cNvPicPr>
          <p:nvPr/>
        </p:nvPicPr>
        <p:blipFill>
          <a:blip r:embed="rId4"/>
          <a:stretch>
            <a:fillRect/>
          </a:stretch>
        </p:blipFill>
        <p:spPr>
          <a:xfrm>
            <a:off x="424069" y="3428924"/>
            <a:ext cx="5739812" cy="2486684"/>
          </a:xfrm>
          <a:prstGeom prst="rect">
            <a:avLst/>
          </a:prstGeom>
        </p:spPr>
      </p:pic>
      <p:sp>
        <p:nvSpPr>
          <p:cNvPr id="9" name="TextBox 8">
            <a:extLst>
              <a:ext uri="{FF2B5EF4-FFF2-40B4-BE49-F238E27FC236}">
                <a16:creationId xmlns:a16="http://schemas.microsoft.com/office/drawing/2014/main" id="{70449B0C-68A1-41B6-B9C8-31EA1FF80EA5}"/>
              </a:ext>
            </a:extLst>
          </p:cNvPr>
          <p:cNvSpPr txBox="1"/>
          <p:nvPr/>
        </p:nvSpPr>
        <p:spPr>
          <a:xfrm>
            <a:off x="556591" y="2934992"/>
            <a:ext cx="2093301" cy="338554"/>
          </a:xfrm>
          <a:prstGeom prst="rect">
            <a:avLst/>
          </a:prstGeom>
          <a:solidFill>
            <a:schemeClr val="accent1"/>
          </a:solidFill>
          <a:ln>
            <a:solidFill>
              <a:schemeClr val="accent1"/>
            </a:solidFill>
          </a:ln>
        </p:spPr>
        <p:txBody>
          <a:bodyPr wrap="square" rtlCol="0">
            <a:spAutoFit/>
          </a:bodyPr>
          <a:lstStyle/>
          <a:p>
            <a:r>
              <a:rPr lang="en-US" sz="1600" b="1" dirty="0">
                <a:solidFill>
                  <a:schemeClr val="bg1"/>
                </a:solidFill>
                <a:latin typeface="Times New Roman" panose="02020603050405020304" pitchFamily="18" charset="0"/>
                <a:cs typeface="Times New Roman" panose="02020603050405020304" pitchFamily="18" charset="0"/>
              </a:rPr>
              <a:t>Output Result - Pass</a:t>
            </a:r>
          </a:p>
        </p:txBody>
      </p:sp>
      <p:cxnSp>
        <p:nvCxnSpPr>
          <p:cNvPr id="11" name="Straight Connector 10">
            <a:extLst>
              <a:ext uri="{FF2B5EF4-FFF2-40B4-BE49-F238E27FC236}">
                <a16:creationId xmlns:a16="http://schemas.microsoft.com/office/drawing/2014/main" id="{0B8FF7FB-5E0E-4D54-92B8-AE9888D9D255}"/>
              </a:ext>
            </a:extLst>
          </p:cNvPr>
          <p:cNvCxnSpPr/>
          <p:nvPr/>
        </p:nvCxnSpPr>
        <p:spPr>
          <a:xfrm>
            <a:off x="6428792" y="947958"/>
            <a:ext cx="0" cy="5334386"/>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13" name="Table 3">
            <a:extLst>
              <a:ext uri="{FF2B5EF4-FFF2-40B4-BE49-F238E27FC236}">
                <a16:creationId xmlns:a16="http://schemas.microsoft.com/office/drawing/2014/main" id="{75657D1A-9A08-437B-8618-8CD2F276DF53}"/>
              </a:ext>
            </a:extLst>
          </p:cNvPr>
          <p:cNvGraphicFramePr>
            <a:graphicFrameLocks noGrp="1"/>
          </p:cNvGraphicFramePr>
          <p:nvPr>
            <p:extLst>
              <p:ext uri="{D42A27DB-BD31-4B8C-83A1-F6EECF244321}">
                <p14:modId xmlns:p14="http://schemas.microsoft.com/office/powerpoint/2010/main" val="2992187367"/>
              </p:ext>
            </p:extLst>
          </p:nvPr>
        </p:nvGraphicFramePr>
        <p:xfrm>
          <a:off x="6561314" y="1198384"/>
          <a:ext cx="5539410" cy="1562232"/>
        </p:xfrm>
        <a:graphic>
          <a:graphicData uri="http://schemas.openxmlformats.org/drawingml/2006/table">
            <a:tbl>
              <a:tblPr firstRow="1" bandRow="1">
                <a:tableStyleId>{5C22544A-7EE6-4342-B048-85BDC9FD1C3A}</a:tableStyleId>
              </a:tblPr>
              <a:tblGrid>
                <a:gridCol w="1042809">
                  <a:extLst>
                    <a:ext uri="{9D8B030D-6E8A-4147-A177-3AD203B41FA5}">
                      <a16:colId xmlns:a16="http://schemas.microsoft.com/office/drawing/2014/main" val="117399406"/>
                    </a:ext>
                  </a:extLst>
                </a:gridCol>
                <a:gridCol w="2650131">
                  <a:extLst>
                    <a:ext uri="{9D8B030D-6E8A-4147-A177-3AD203B41FA5}">
                      <a16:colId xmlns:a16="http://schemas.microsoft.com/office/drawing/2014/main" val="3831961217"/>
                    </a:ext>
                  </a:extLst>
                </a:gridCol>
                <a:gridCol w="1846470">
                  <a:extLst>
                    <a:ext uri="{9D8B030D-6E8A-4147-A177-3AD203B41FA5}">
                      <a16:colId xmlns:a16="http://schemas.microsoft.com/office/drawing/2014/main" val="3888380427"/>
                    </a:ext>
                  </a:extLst>
                </a:gridCol>
              </a:tblGrid>
              <a:tr h="548962">
                <a:tc>
                  <a:txBody>
                    <a:bodyPr/>
                    <a:lstStyle/>
                    <a:p>
                      <a:r>
                        <a:rPr lang="en-US" sz="1600" dirty="0">
                          <a:latin typeface="Times New Roman" panose="02020603050405020304" pitchFamily="18" charset="0"/>
                          <a:cs typeface="Times New Roman" panose="02020603050405020304" pitchFamily="18" charset="0"/>
                        </a:rPr>
                        <a:t>Test Case</a:t>
                      </a:r>
                    </a:p>
                  </a:txBody>
                  <a:tcPr/>
                </a:tc>
                <a:tc>
                  <a:txBody>
                    <a:bodyPr/>
                    <a:lstStyle/>
                    <a:p>
                      <a:r>
                        <a:rPr lang="en-US" sz="1600" dirty="0">
                          <a:latin typeface="Times New Roman" panose="02020603050405020304" pitchFamily="18" charset="0"/>
                          <a:cs typeface="Times New Roman" panose="02020603050405020304" pitchFamily="18" charset="0"/>
                        </a:rPr>
                        <a:t>Description</a:t>
                      </a:r>
                    </a:p>
                  </a:txBody>
                  <a:tcPr/>
                </a:tc>
                <a:tc>
                  <a:txBody>
                    <a:bodyPr/>
                    <a:lstStyle/>
                    <a:p>
                      <a:r>
                        <a:rPr lang="en-US" sz="1600" dirty="0">
                          <a:latin typeface="Times New Roman" panose="02020603050405020304" pitchFamily="18" charset="0"/>
                          <a:cs typeface="Times New Roman" panose="02020603050405020304" pitchFamily="18" charset="0"/>
                        </a:rPr>
                        <a:t>Expected Result</a:t>
                      </a:r>
                    </a:p>
                  </a:txBody>
                  <a:tcPr/>
                </a:tc>
                <a:extLst>
                  <a:ext uri="{0D108BD9-81ED-4DB2-BD59-A6C34878D82A}">
                    <a16:rowId xmlns:a16="http://schemas.microsoft.com/office/drawing/2014/main" val="2317543998"/>
                  </a:ext>
                </a:extLst>
              </a:tr>
              <a:tr h="979377">
                <a:tc>
                  <a:txBody>
                    <a:bodyPr/>
                    <a:lstStyle/>
                    <a:p>
                      <a:pPr algn="just">
                        <a:lnSpc>
                          <a:spcPct val="150000"/>
                        </a:lnSpc>
                      </a:pPr>
                      <a:r>
                        <a:rPr lang="en-US" sz="1400">
                          <a:latin typeface="Times New Roman" panose="02020603050405020304" pitchFamily="18" charset="0"/>
                          <a:cs typeface="Times New Roman" panose="02020603050405020304" pitchFamily="18" charset="0"/>
                        </a:rPr>
                        <a:t>02</a:t>
                      </a:r>
                      <a:endParaRPr lang="en-US" sz="1400" dirty="0">
                        <a:latin typeface="Times New Roman" panose="02020603050405020304" pitchFamily="18" charset="0"/>
                        <a:cs typeface="Times New Roman" panose="02020603050405020304" pitchFamily="18" charset="0"/>
                      </a:endParaRPr>
                    </a:p>
                  </a:txBody>
                  <a:tcPr/>
                </a:tc>
                <a:tc>
                  <a:txBody>
                    <a:bodyPr/>
                    <a:lstStyle/>
                    <a:p>
                      <a:pPr algn="just">
                        <a:lnSpc>
                          <a:spcPct val="150000"/>
                        </a:lnSpc>
                      </a:pPr>
                      <a:r>
                        <a:rPr lang="en-US" sz="1400" dirty="0">
                          <a:latin typeface="Times New Roman" panose="02020603050405020304" pitchFamily="18" charset="0"/>
                          <a:cs typeface="Times New Roman" panose="02020603050405020304" pitchFamily="18" charset="0"/>
                        </a:rPr>
                        <a:t>While fill the Module Resources form if user did not fill the particular text box.</a:t>
                      </a:r>
                    </a:p>
                  </a:txBody>
                  <a:tcPr/>
                </a:tc>
                <a:tc>
                  <a:txBody>
                    <a:bodyPr/>
                    <a:lstStyle/>
                    <a:p>
                      <a:pPr algn="just">
                        <a:lnSpc>
                          <a:spcPct val="150000"/>
                        </a:lnSpc>
                      </a:pPr>
                      <a:r>
                        <a:rPr lang="en-US" sz="1400" dirty="0">
                          <a:latin typeface="Times New Roman" panose="02020603050405020304" pitchFamily="18" charset="0"/>
                          <a:cs typeface="Times New Roman" panose="02020603050405020304" pitchFamily="18" charset="0"/>
                        </a:rPr>
                        <a:t>The form validation should give a error message</a:t>
                      </a:r>
                    </a:p>
                  </a:txBody>
                  <a:tcPr/>
                </a:tc>
                <a:extLst>
                  <a:ext uri="{0D108BD9-81ED-4DB2-BD59-A6C34878D82A}">
                    <a16:rowId xmlns:a16="http://schemas.microsoft.com/office/drawing/2014/main" val="3351913593"/>
                  </a:ext>
                </a:extLst>
              </a:tr>
            </a:tbl>
          </a:graphicData>
        </a:graphic>
      </p:graphicFrame>
      <p:sp>
        <p:nvSpPr>
          <p:cNvPr id="14" name="TextBox 13">
            <a:extLst>
              <a:ext uri="{FF2B5EF4-FFF2-40B4-BE49-F238E27FC236}">
                <a16:creationId xmlns:a16="http://schemas.microsoft.com/office/drawing/2014/main" id="{6A258334-5040-4AC3-BFB4-C4E71213EA64}"/>
              </a:ext>
            </a:extLst>
          </p:cNvPr>
          <p:cNvSpPr txBox="1"/>
          <p:nvPr/>
        </p:nvSpPr>
        <p:spPr>
          <a:xfrm>
            <a:off x="6561314" y="2934992"/>
            <a:ext cx="2093301" cy="338554"/>
          </a:xfrm>
          <a:prstGeom prst="rect">
            <a:avLst/>
          </a:prstGeom>
          <a:solidFill>
            <a:schemeClr val="accent1"/>
          </a:solidFill>
          <a:ln>
            <a:solidFill>
              <a:schemeClr val="accent1"/>
            </a:solidFill>
          </a:ln>
        </p:spPr>
        <p:txBody>
          <a:bodyPr wrap="square" rtlCol="0">
            <a:spAutoFit/>
          </a:bodyPr>
          <a:lstStyle/>
          <a:p>
            <a:r>
              <a:rPr lang="en-US" sz="1600" b="1" dirty="0">
                <a:solidFill>
                  <a:schemeClr val="bg1"/>
                </a:solidFill>
                <a:latin typeface="Times New Roman" panose="02020603050405020304" pitchFamily="18" charset="0"/>
                <a:cs typeface="Times New Roman" panose="02020603050405020304" pitchFamily="18" charset="0"/>
              </a:rPr>
              <a:t>Output Result - Pass</a:t>
            </a:r>
          </a:p>
        </p:txBody>
      </p:sp>
      <p:pic>
        <p:nvPicPr>
          <p:cNvPr id="6" name="Picture 5">
            <a:extLst>
              <a:ext uri="{FF2B5EF4-FFF2-40B4-BE49-F238E27FC236}">
                <a16:creationId xmlns:a16="http://schemas.microsoft.com/office/drawing/2014/main" id="{52F75ADD-D291-43E6-AE64-2B4946F6767E}"/>
              </a:ext>
            </a:extLst>
          </p:cNvPr>
          <p:cNvPicPr>
            <a:picLocks noChangeAspect="1"/>
          </p:cNvPicPr>
          <p:nvPr/>
        </p:nvPicPr>
        <p:blipFill>
          <a:blip r:embed="rId5"/>
          <a:stretch>
            <a:fillRect/>
          </a:stretch>
        </p:blipFill>
        <p:spPr>
          <a:xfrm>
            <a:off x="6761584" y="3273546"/>
            <a:ext cx="4453568" cy="3095322"/>
          </a:xfrm>
          <a:prstGeom prst="rect">
            <a:avLst/>
          </a:prstGeom>
        </p:spPr>
      </p:pic>
    </p:spTree>
    <p:extLst>
      <p:ext uri="{BB962C8B-B14F-4D97-AF65-F5344CB8AC3E}">
        <p14:creationId xmlns:p14="http://schemas.microsoft.com/office/powerpoint/2010/main" val="5869159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40"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 Test Case Cont.</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E0C94535-4D66-4E12-A2C7-560AAAD5D6F9}"/>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graphicFrame>
        <p:nvGraphicFramePr>
          <p:cNvPr id="3" name="Table 3">
            <a:extLst>
              <a:ext uri="{FF2B5EF4-FFF2-40B4-BE49-F238E27FC236}">
                <a16:creationId xmlns:a16="http://schemas.microsoft.com/office/drawing/2014/main" id="{51A5666C-9167-4E82-88DC-AE1C2C32EA9F}"/>
              </a:ext>
            </a:extLst>
          </p:cNvPr>
          <p:cNvGraphicFramePr>
            <a:graphicFrameLocks noGrp="1"/>
          </p:cNvGraphicFramePr>
          <p:nvPr>
            <p:extLst>
              <p:ext uri="{D42A27DB-BD31-4B8C-83A1-F6EECF244321}">
                <p14:modId xmlns:p14="http://schemas.microsoft.com/office/powerpoint/2010/main" val="3758777339"/>
              </p:ext>
            </p:extLst>
          </p:nvPr>
        </p:nvGraphicFramePr>
        <p:xfrm>
          <a:off x="556591" y="1198384"/>
          <a:ext cx="5539410" cy="1562232"/>
        </p:xfrm>
        <a:graphic>
          <a:graphicData uri="http://schemas.openxmlformats.org/drawingml/2006/table">
            <a:tbl>
              <a:tblPr firstRow="1" bandRow="1">
                <a:tableStyleId>{5C22544A-7EE6-4342-B048-85BDC9FD1C3A}</a:tableStyleId>
              </a:tblPr>
              <a:tblGrid>
                <a:gridCol w="1042809">
                  <a:extLst>
                    <a:ext uri="{9D8B030D-6E8A-4147-A177-3AD203B41FA5}">
                      <a16:colId xmlns:a16="http://schemas.microsoft.com/office/drawing/2014/main" val="117399406"/>
                    </a:ext>
                  </a:extLst>
                </a:gridCol>
                <a:gridCol w="2650131">
                  <a:extLst>
                    <a:ext uri="{9D8B030D-6E8A-4147-A177-3AD203B41FA5}">
                      <a16:colId xmlns:a16="http://schemas.microsoft.com/office/drawing/2014/main" val="3831961217"/>
                    </a:ext>
                  </a:extLst>
                </a:gridCol>
                <a:gridCol w="1846470">
                  <a:extLst>
                    <a:ext uri="{9D8B030D-6E8A-4147-A177-3AD203B41FA5}">
                      <a16:colId xmlns:a16="http://schemas.microsoft.com/office/drawing/2014/main" val="3888380427"/>
                    </a:ext>
                  </a:extLst>
                </a:gridCol>
              </a:tblGrid>
              <a:tr h="548962">
                <a:tc>
                  <a:txBody>
                    <a:bodyPr/>
                    <a:lstStyle/>
                    <a:p>
                      <a:r>
                        <a:rPr lang="en-US" sz="1600" dirty="0">
                          <a:latin typeface="Times New Roman" panose="02020603050405020304" pitchFamily="18" charset="0"/>
                          <a:cs typeface="Times New Roman" panose="02020603050405020304" pitchFamily="18" charset="0"/>
                        </a:rPr>
                        <a:t>Test Case</a:t>
                      </a:r>
                    </a:p>
                  </a:txBody>
                  <a:tcPr/>
                </a:tc>
                <a:tc>
                  <a:txBody>
                    <a:bodyPr/>
                    <a:lstStyle/>
                    <a:p>
                      <a:r>
                        <a:rPr lang="en-US" sz="1600" dirty="0">
                          <a:latin typeface="Times New Roman" panose="02020603050405020304" pitchFamily="18" charset="0"/>
                          <a:cs typeface="Times New Roman" panose="02020603050405020304" pitchFamily="18" charset="0"/>
                        </a:rPr>
                        <a:t>Description</a:t>
                      </a:r>
                    </a:p>
                  </a:txBody>
                  <a:tcPr/>
                </a:tc>
                <a:tc>
                  <a:txBody>
                    <a:bodyPr/>
                    <a:lstStyle/>
                    <a:p>
                      <a:r>
                        <a:rPr lang="en-US" sz="1600" dirty="0">
                          <a:latin typeface="Times New Roman" panose="02020603050405020304" pitchFamily="18" charset="0"/>
                          <a:cs typeface="Times New Roman" panose="02020603050405020304" pitchFamily="18" charset="0"/>
                        </a:rPr>
                        <a:t>Expected Result</a:t>
                      </a:r>
                    </a:p>
                  </a:txBody>
                  <a:tcPr/>
                </a:tc>
                <a:extLst>
                  <a:ext uri="{0D108BD9-81ED-4DB2-BD59-A6C34878D82A}">
                    <a16:rowId xmlns:a16="http://schemas.microsoft.com/office/drawing/2014/main" val="2317543998"/>
                  </a:ext>
                </a:extLst>
              </a:tr>
              <a:tr h="979377">
                <a:tc>
                  <a:txBody>
                    <a:bodyPr/>
                    <a:lstStyle/>
                    <a:p>
                      <a:pPr algn="just">
                        <a:lnSpc>
                          <a:spcPct val="150000"/>
                        </a:lnSpc>
                      </a:pPr>
                      <a:r>
                        <a:rPr lang="en-US" sz="1400" dirty="0">
                          <a:latin typeface="Times New Roman" panose="02020603050405020304" pitchFamily="18" charset="0"/>
                          <a:cs typeface="Times New Roman" panose="02020603050405020304" pitchFamily="18" charset="0"/>
                        </a:rPr>
                        <a:t>03</a:t>
                      </a:r>
                    </a:p>
                  </a:txBody>
                  <a:tcPr/>
                </a:tc>
                <a:tc>
                  <a:txBody>
                    <a:bodyPr/>
                    <a:lstStyle/>
                    <a:p>
                      <a:pPr algn="just">
                        <a:lnSpc>
                          <a:spcPct val="150000"/>
                        </a:lnSpc>
                      </a:pPr>
                      <a:r>
                        <a:rPr lang="en-US" sz="1400" dirty="0">
                          <a:latin typeface="Times New Roman" panose="02020603050405020304" pitchFamily="18" charset="0"/>
                          <a:cs typeface="Times New Roman" panose="02020603050405020304" pitchFamily="18" charset="0"/>
                        </a:rPr>
                        <a:t>While fill the Footer update form if user did not fill the particular text box.</a:t>
                      </a:r>
                    </a:p>
                  </a:txBody>
                  <a:tcPr/>
                </a:tc>
                <a:tc>
                  <a:txBody>
                    <a:bodyPr/>
                    <a:lstStyle/>
                    <a:p>
                      <a:pPr algn="just">
                        <a:lnSpc>
                          <a:spcPct val="150000"/>
                        </a:lnSpc>
                      </a:pPr>
                      <a:r>
                        <a:rPr lang="en-US" sz="1400" dirty="0">
                          <a:latin typeface="Times New Roman" panose="02020603050405020304" pitchFamily="18" charset="0"/>
                          <a:cs typeface="Times New Roman" panose="02020603050405020304" pitchFamily="18" charset="0"/>
                        </a:rPr>
                        <a:t>The form validation should give a error message</a:t>
                      </a:r>
                    </a:p>
                  </a:txBody>
                  <a:tcPr/>
                </a:tc>
                <a:extLst>
                  <a:ext uri="{0D108BD9-81ED-4DB2-BD59-A6C34878D82A}">
                    <a16:rowId xmlns:a16="http://schemas.microsoft.com/office/drawing/2014/main" val="3351913593"/>
                  </a:ext>
                </a:extLst>
              </a:tr>
            </a:tbl>
          </a:graphicData>
        </a:graphic>
      </p:graphicFrame>
      <p:sp>
        <p:nvSpPr>
          <p:cNvPr id="9" name="TextBox 8">
            <a:extLst>
              <a:ext uri="{FF2B5EF4-FFF2-40B4-BE49-F238E27FC236}">
                <a16:creationId xmlns:a16="http://schemas.microsoft.com/office/drawing/2014/main" id="{70449B0C-68A1-41B6-B9C8-31EA1FF80EA5}"/>
              </a:ext>
            </a:extLst>
          </p:cNvPr>
          <p:cNvSpPr txBox="1"/>
          <p:nvPr/>
        </p:nvSpPr>
        <p:spPr>
          <a:xfrm>
            <a:off x="556591" y="2934992"/>
            <a:ext cx="2093301" cy="338554"/>
          </a:xfrm>
          <a:prstGeom prst="rect">
            <a:avLst/>
          </a:prstGeom>
          <a:solidFill>
            <a:schemeClr val="accent1"/>
          </a:solidFill>
          <a:ln>
            <a:solidFill>
              <a:schemeClr val="accent1"/>
            </a:solidFill>
          </a:ln>
        </p:spPr>
        <p:txBody>
          <a:bodyPr wrap="square" rtlCol="0">
            <a:spAutoFit/>
          </a:bodyPr>
          <a:lstStyle/>
          <a:p>
            <a:r>
              <a:rPr lang="en-US" sz="1600" b="1" dirty="0">
                <a:solidFill>
                  <a:schemeClr val="bg1"/>
                </a:solidFill>
                <a:latin typeface="Times New Roman" panose="02020603050405020304" pitchFamily="18" charset="0"/>
                <a:cs typeface="Times New Roman" panose="02020603050405020304" pitchFamily="18" charset="0"/>
              </a:rPr>
              <a:t>Output Result - Pass</a:t>
            </a:r>
          </a:p>
        </p:txBody>
      </p:sp>
      <p:cxnSp>
        <p:nvCxnSpPr>
          <p:cNvPr id="11" name="Straight Connector 10">
            <a:extLst>
              <a:ext uri="{FF2B5EF4-FFF2-40B4-BE49-F238E27FC236}">
                <a16:creationId xmlns:a16="http://schemas.microsoft.com/office/drawing/2014/main" id="{0B8FF7FB-5E0E-4D54-92B8-AE9888D9D255}"/>
              </a:ext>
            </a:extLst>
          </p:cNvPr>
          <p:cNvCxnSpPr/>
          <p:nvPr/>
        </p:nvCxnSpPr>
        <p:spPr>
          <a:xfrm>
            <a:off x="6428792" y="947958"/>
            <a:ext cx="0" cy="5334386"/>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13" name="Table 3">
            <a:extLst>
              <a:ext uri="{FF2B5EF4-FFF2-40B4-BE49-F238E27FC236}">
                <a16:creationId xmlns:a16="http://schemas.microsoft.com/office/drawing/2014/main" id="{75657D1A-9A08-437B-8618-8CD2F276DF53}"/>
              </a:ext>
            </a:extLst>
          </p:cNvPr>
          <p:cNvGraphicFramePr>
            <a:graphicFrameLocks noGrp="1"/>
          </p:cNvGraphicFramePr>
          <p:nvPr>
            <p:extLst>
              <p:ext uri="{D42A27DB-BD31-4B8C-83A1-F6EECF244321}">
                <p14:modId xmlns:p14="http://schemas.microsoft.com/office/powerpoint/2010/main" val="538745540"/>
              </p:ext>
            </p:extLst>
          </p:nvPr>
        </p:nvGraphicFramePr>
        <p:xfrm>
          <a:off x="6561314" y="1198384"/>
          <a:ext cx="5539410" cy="1528339"/>
        </p:xfrm>
        <a:graphic>
          <a:graphicData uri="http://schemas.openxmlformats.org/drawingml/2006/table">
            <a:tbl>
              <a:tblPr firstRow="1" bandRow="1">
                <a:tableStyleId>{5C22544A-7EE6-4342-B048-85BDC9FD1C3A}</a:tableStyleId>
              </a:tblPr>
              <a:tblGrid>
                <a:gridCol w="1042809">
                  <a:extLst>
                    <a:ext uri="{9D8B030D-6E8A-4147-A177-3AD203B41FA5}">
                      <a16:colId xmlns:a16="http://schemas.microsoft.com/office/drawing/2014/main" val="117399406"/>
                    </a:ext>
                  </a:extLst>
                </a:gridCol>
                <a:gridCol w="2650131">
                  <a:extLst>
                    <a:ext uri="{9D8B030D-6E8A-4147-A177-3AD203B41FA5}">
                      <a16:colId xmlns:a16="http://schemas.microsoft.com/office/drawing/2014/main" val="3831961217"/>
                    </a:ext>
                  </a:extLst>
                </a:gridCol>
                <a:gridCol w="1846470">
                  <a:extLst>
                    <a:ext uri="{9D8B030D-6E8A-4147-A177-3AD203B41FA5}">
                      <a16:colId xmlns:a16="http://schemas.microsoft.com/office/drawing/2014/main" val="3888380427"/>
                    </a:ext>
                  </a:extLst>
                </a:gridCol>
              </a:tblGrid>
              <a:tr h="548962">
                <a:tc>
                  <a:txBody>
                    <a:bodyPr/>
                    <a:lstStyle/>
                    <a:p>
                      <a:r>
                        <a:rPr lang="en-US" sz="1600" dirty="0">
                          <a:latin typeface="Times New Roman" panose="02020603050405020304" pitchFamily="18" charset="0"/>
                          <a:cs typeface="Times New Roman" panose="02020603050405020304" pitchFamily="18" charset="0"/>
                        </a:rPr>
                        <a:t>Test Case</a:t>
                      </a:r>
                    </a:p>
                  </a:txBody>
                  <a:tcPr/>
                </a:tc>
                <a:tc>
                  <a:txBody>
                    <a:bodyPr/>
                    <a:lstStyle/>
                    <a:p>
                      <a:r>
                        <a:rPr lang="en-US" sz="1600" dirty="0">
                          <a:latin typeface="Times New Roman" panose="02020603050405020304" pitchFamily="18" charset="0"/>
                          <a:cs typeface="Times New Roman" panose="02020603050405020304" pitchFamily="18" charset="0"/>
                        </a:rPr>
                        <a:t>Description</a:t>
                      </a:r>
                    </a:p>
                  </a:txBody>
                  <a:tcPr/>
                </a:tc>
                <a:tc>
                  <a:txBody>
                    <a:bodyPr/>
                    <a:lstStyle/>
                    <a:p>
                      <a:r>
                        <a:rPr lang="en-US" sz="1600" dirty="0">
                          <a:latin typeface="Times New Roman" panose="02020603050405020304" pitchFamily="18" charset="0"/>
                          <a:cs typeface="Times New Roman" panose="02020603050405020304" pitchFamily="18" charset="0"/>
                        </a:rPr>
                        <a:t>Expected Result</a:t>
                      </a:r>
                    </a:p>
                  </a:txBody>
                  <a:tcPr/>
                </a:tc>
                <a:extLst>
                  <a:ext uri="{0D108BD9-81ED-4DB2-BD59-A6C34878D82A}">
                    <a16:rowId xmlns:a16="http://schemas.microsoft.com/office/drawing/2014/main" val="2317543998"/>
                  </a:ext>
                </a:extLst>
              </a:tr>
              <a:tr h="979377">
                <a:tc>
                  <a:txBody>
                    <a:bodyPr/>
                    <a:lstStyle/>
                    <a:p>
                      <a:pPr algn="just">
                        <a:lnSpc>
                          <a:spcPct val="150000"/>
                        </a:lnSpc>
                      </a:pPr>
                      <a:r>
                        <a:rPr lang="en-US" sz="1400" dirty="0">
                          <a:latin typeface="Times New Roman" panose="02020603050405020304" pitchFamily="18" charset="0"/>
                          <a:cs typeface="Times New Roman" panose="02020603050405020304" pitchFamily="18" charset="0"/>
                        </a:rPr>
                        <a:t>04</a:t>
                      </a:r>
                    </a:p>
                  </a:txBody>
                  <a:tcPr/>
                </a:tc>
                <a:tc>
                  <a:txBody>
                    <a:bodyPr/>
                    <a:lstStyle/>
                    <a:p>
                      <a:pPr algn="just">
                        <a:lnSpc>
                          <a:spcPct val="150000"/>
                        </a:lnSpc>
                      </a:pPr>
                      <a:r>
                        <a:rPr lang="en-US" sz="1400" dirty="0">
                          <a:latin typeface="Times New Roman" panose="02020603050405020304" pitchFamily="18" charset="0"/>
                          <a:cs typeface="Times New Roman" panose="02020603050405020304" pitchFamily="18" charset="0"/>
                        </a:rPr>
                        <a:t>If the user type wrong URL in the application</a:t>
                      </a:r>
                    </a:p>
                  </a:txBody>
                  <a:tcPr/>
                </a:tc>
                <a:tc>
                  <a:txBody>
                    <a:bodyPr/>
                    <a:lstStyle/>
                    <a:p>
                      <a:pPr algn="just">
                        <a:lnSpc>
                          <a:spcPct val="150000"/>
                        </a:lnSpc>
                      </a:pPr>
                      <a:r>
                        <a:rPr lang="en-US" sz="1400" dirty="0">
                          <a:latin typeface="Times New Roman" panose="02020603050405020304" pitchFamily="18" charset="0"/>
                          <a:cs typeface="Times New Roman" panose="02020603050405020304" pitchFamily="18" charset="0"/>
                        </a:rPr>
                        <a:t>The error page need to show up</a:t>
                      </a:r>
                    </a:p>
                  </a:txBody>
                  <a:tcPr/>
                </a:tc>
                <a:extLst>
                  <a:ext uri="{0D108BD9-81ED-4DB2-BD59-A6C34878D82A}">
                    <a16:rowId xmlns:a16="http://schemas.microsoft.com/office/drawing/2014/main" val="3351913593"/>
                  </a:ext>
                </a:extLst>
              </a:tr>
            </a:tbl>
          </a:graphicData>
        </a:graphic>
      </p:graphicFrame>
      <p:sp>
        <p:nvSpPr>
          <p:cNvPr id="14" name="TextBox 13">
            <a:extLst>
              <a:ext uri="{FF2B5EF4-FFF2-40B4-BE49-F238E27FC236}">
                <a16:creationId xmlns:a16="http://schemas.microsoft.com/office/drawing/2014/main" id="{6A258334-5040-4AC3-BFB4-C4E71213EA64}"/>
              </a:ext>
            </a:extLst>
          </p:cNvPr>
          <p:cNvSpPr txBox="1"/>
          <p:nvPr/>
        </p:nvSpPr>
        <p:spPr>
          <a:xfrm>
            <a:off x="6561314" y="2934992"/>
            <a:ext cx="2093301" cy="338554"/>
          </a:xfrm>
          <a:prstGeom prst="rect">
            <a:avLst/>
          </a:prstGeom>
          <a:solidFill>
            <a:schemeClr val="accent1"/>
          </a:solidFill>
          <a:ln>
            <a:solidFill>
              <a:schemeClr val="accent1"/>
            </a:solidFill>
          </a:ln>
        </p:spPr>
        <p:txBody>
          <a:bodyPr wrap="square" rtlCol="0">
            <a:spAutoFit/>
          </a:bodyPr>
          <a:lstStyle/>
          <a:p>
            <a:r>
              <a:rPr lang="en-US" sz="1600" b="1" dirty="0">
                <a:solidFill>
                  <a:schemeClr val="bg1"/>
                </a:solidFill>
                <a:latin typeface="Times New Roman" panose="02020603050405020304" pitchFamily="18" charset="0"/>
                <a:cs typeface="Times New Roman" panose="02020603050405020304" pitchFamily="18" charset="0"/>
              </a:rPr>
              <a:t>Output Result - Pass</a:t>
            </a:r>
          </a:p>
        </p:txBody>
      </p:sp>
      <p:grpSp>
        <p:nvGrpSpPr>
          <p:cNvPr id="18" name="Group 17">
            <a:extLst>
              <a:ext uri="{FF2B5EF4-FFF2-40B4-BE49-F238E27FC236}">
                <a16:creationId xmlns:a16="http://schemas.microsoft.com/office/drawing/2014/main" id="{AE19A38A-7804-40B6-A249-A1B9F72259E4}"/>
              </a:ext>
            </a:extLst>
          </p:cNvPr>
          <p:cNvGrpSpPr/>
          <p:nvPr/>
        </p:nvGrpSpPr>
        <p:grpSpPr>
          <a:xfrm>
            <a:off x="6496672" y="3325848"/>
            <a:ext cx="5390051" cy="2956496"/>
            <a:chOff x="6496672" y="3325848"/>
            <a:chExt cx="5390051" cy="2956496"/>
          </a:xfrm>
        </p:grpSpPr>
        <p:pic>
          <p:nvPicPr>
            <p:cNvPr id="16" name="Picture 15">
              <a:extLst>
                <a:ext uri="{FF2B5EF4-FFF2-40B4-BE49-F238E27FC236}">
                  <a16:creationId xmlns:a16="http://schemas.microsoft.com/office/drawing/2014/main" id="{39E63F13-1160-4181-8B21-2BC86E3A6F25}"/>
                </a:ext>
              </a:extLst>
            </p:cNvPr>
            <p:cNvPicPr>
              <a:picLocks noChangeAspect="1"/>
            </p:cNvPicPr>
            <p:nvPr/>
          </p:nvPicPr>
          <p:blipFill>
            <a:blip r:embed="rId4"/>
            <a:stretch>
              <a:fillRect/>
            </a:stretch>
          </p:blipFill>
          <p:spPr>
            <a:xfrm>
              <a:off x="6496672" y="3325848"/>
              <a:ext cx="5390051" cy="2956496"/>
            </a:xfrm>
            <a:prstGeom prst="rect">
              <a:avLst/>
            </a:prstGeom>
          </p:spPr>
        </p:pic>
        <p:sp>
          <p:nvSpPr>
            <p:cNvPr id="17" name="Rectangle 16">
              <a:extLst>
                <a:ext uri="{FF2B5EF4-FFF2-40B4-BE49-F238E27FC236}">
                  <a16:creationId xmlns:a16="http://schemas.microsoft.com/office/drawing/2014/main" id="{9509CC8D-074B-40D2-A797-D65479508938}"/>
                </a:ext>
              </a:extLst>
            </p:cNvPr>
            <p:cNvSpPr/>
            <p:nvPr/>
          </p:nvSpPr>
          <p:spPr>
            <a:xfrm>
              <a:off x="6506003" y="3428924"/>
              <a:ext cx="5353206" cy="155531"/>
            </a:xfrm>
            <a:prstGeom prst="rect">
              <a:avLst/>
            </a:prstGeom>
            <a:solidFill>
              <a:schemeClr val="tx1">
                <a:lumMod val="85000"/>
                <a:lumOff val="1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693CDF6E-9047-44CF-980C-D0EDD4D1A383}"/>
              </a:ext>
            </a:extLst>
          </p:cNvPr>
          <p:cNvPicPr>
            <a:picLocks noChangeAspect="1"/>
          </p:cNvPicPr>
          <p:nvPr/>
        </p:nvPicPr>
        <p:blipFill>
          <a:blip r:embed="rId5"/>
          <a:stretch>
            <a:fillRect/>
          </a:stretch>
        </p:blipFill>
        <p:spPr>
          <a:xfrm>
            <a:off x="459736" y="3447922"/>
            <a:ext cx="5578137" cy="2670776"/>
          </a:xfrm>
          <a:prstGeom prst="rect">
            <a:avLst/>
          </a:prstGeom>
        </p:spPr>
      </p:pic>
    </p:spTree>
    <p:extLst>
      <p:ext uri="{BB962C8B-B14F-4D97-AF65-F5344CB8AC3E}">
        <p14:creationId xmlns:p14="http://schemas.microsoft.com/office/powerpoint/2010/main" val="35414427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1200329"/>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a:p>
            <a:pPr algn="ctr"/>
            <a:r>
              <a:rPr lang="en-US" sz="2400" b="1" dirty="0">
                <a:latin typeface="Times New Roman" panose="02020603050405020304" pitchFamily="18" charset="0"/>
                <a:cs typeface="Times New Roman" panose="02020603050405020304" pitchFamily="18" charset="0"/>
              </a:rPr>
              <a:t>User Frontend</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62AEA34E-ACE3-4536-B4A8-714D780D5304}"/>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6" name="Picture 5">
            <a:extLst>
              <a:ext uri="{FF2B5EF4-FFF2-40B4-BE49-F238E27FC236}">
                <a16:creationId xmlns:a16="http://schemas.microsoft.com/office/drawing/2014/main" id="{587BF344-C7F5-4264-80FF-93697F5DA4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0588" y="1308521"/>
            <a:ext cx="5282636" cy="2509252"/>
          </a:xfrm>
          <a:prstGeom prst="rect">
            <a:avLst/>
          </a:prstGeom>
        </p:spPr>
      </p:pic>
      <p:pic>
        <p:nvPicPr>
          <p:cNvPr id="14" name="Picture 13">
            <a:extLst>
              <a:ext uri="{FF2B5EF4-FFF2-40B4-BE49-F238E27FC236}">
                <a16:creationId xmlns:a16="http://schemas.microsoft.com/office/drawing/2014/main" id="{EECEDA37-C66E-4C05-8EFE-12C0EF08C771}"/>
              </a:ext>
            </a:extLst>
          </p:cNvPr>
          <p:cNvPicPr>
            <a:picLocks noChangeAspect="1"/>
          </p:cNvPicPr>
          <p:nvPr/>
        </p:nvPicPr>
        <p:blipFill>
          <a:blip r:embed="rId5"/>
          <a:stretch>
            <a:fillRect/>
          </a:stretch>
        </p:blipFill>
        <p:spPr>
          <a:xfrm>
            <a:off x="4335118" y="3817773"/>
            <a:ext cx="7856882" cy="2464571"/>
          </a:xfrm>
          <a:prstGeom prst="rect">
            <a:avLst/>
          </a:prstGeom>
        </p:spPr>
      </p:pic>
    </p:spTree>
    <p:extLst>
      <p:ext uri="{BB962C8B-B14F-4D97-AF65-F5344CB8AC3E}">
        <p14:creationId xmlns:p14="http://schemas.microsoft.com/office/powerpoint/2010/main" val="3418812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554335" y="818349"/>
            <a:ext cx="11343861" cy="1200329"/>
          </a:xfrm>
          <a:prstGeom prst="rect">
            <a:avLst/>
          </a:prstGeom>
          <a:noFill/>
        </p:spPr>
        <p:txBody>
          <a:bodyPr wrap="square" rtlCol="0">
            <a:spAutoFit/>
          </a:bodyPr>
          <a:lstStyle/>
          <a:p>
            <a:pPr algn="ctr"/>
            <a:r>
              <a:rPr lang="en-US" sz="4800" b="1" dirty="0">
                <a:latin typeface="Times New Roman" panose="02020603050405020304" pitchFamily="18" charset="0"/>
                <a:ea typeface="Verdana" panose="020B0604030504040204" pitchFamily="34" charset="0"/>
                <a:cs typeface="Times New Roman" panose="02020603050405020304" pitchFamily="18" charset="0"/>
              </a:rPr>
              <a:t>Project Title.</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4" name="Picture 3">
            <a:extLst>
              <a:ext uri="{FF2B5EF4-FFF2-40B4-BE49-F238E27FC236}">
                <a16:creationId xmlns:a16="http://schemas.microsoft.com/office/drawing/2014/main" id="{C8EEE72F-9327-47D8-A0FD-4B010521B5D7}"/>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2" name="Title 1">
            <a:extLst>
              <a:ext uri="{FF2B5EF4-FFF2-40B4-BE49-F238E27FC236}">
                <a16:creationId xmlns:a16="http://schemas.microsoft.com/office/drawing/2014/main" id="{C089B1F5-E94B-4972-BA35-63BA9501A801}"/>
              </a:ext>
            </a:extLst>
          </p:cNvPr>
          <p:cNvSpPr>
            <a:spLocks noGrp="1"/>
          </p:cNvSpPr>
          <p:nvPr>
            <p:ph type="title"/>
          </p:nvPr>
        </p:nvSpPr>
        <p:spPr>
          <a:xfrm>
            <a:off x="817122" y="2018678"/>
            <a:ext cx="10818286" cy="1872938"/>
          </a:xfrm>
        </p:spPr>
        <p:txBody>
          <a:bodyPr>
            <a:normAutofit/>
          </a:bodyPr>
          <a:lstStyle/>
          <a:p>
            <a:pPr algn="just">
              <a:lnSpc>
                <a:spcPct val="150000"/>
              </a:lnSpc>
            </a:pPr>
            <a:r>
              <a:rPr lang="en-US" sz="3200" b="1" dirty="0">
                <a:solidFill>
                  <a:schemeClr val="tx1"/>
                </a:solidFill>
                <a:latin typeface="Times New Roman" panose="02020603050405020304" pitchFamily="18" charset="0"/>
                <a:ea typeface="Verdana" panose="020B0604030504040204" pitchFamily="34" charset="0"/>
                <a:cs typeface="Times New Roman" panose="02020603050405020304" pitchFamily="18" charset="0"/>
              </a:rPr>
              <a:t>Developing a Learning Management System for the IT Students</a:t>
            </a:r>
          </a:p>
        </p:txBody>
      </p:sp>
    </p:spTree>
    <p:extLst>
      <p:ext uri="{BB962C8B-B14F-4D97-AF65-F5344CB8AC3E}">
        <p14:creationId xmlns:p14="http://schemas.microsoft.com/office/powerpoint/2010/main" val="6779154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C0B8F57-A843-44AD-BC55-76A1F11CE1F6}"/>
              </a:ext>
            </a:extLst>
          </p:cNvPr>
          <p:cNvPicPr>
            <a:picLocks noChangeAspect="1"/>
          </p:cNvPicPr>
          <p:nvPr/>
        </p:nvPicPr>
        <p:blipFill rotWithShape="1">
          <a:blip r:embed="rId2">
            <a:extLst>
              <a:ext uri="{28A0092B-C50C-407E-A947-70E740481C1C}">
                <a14:useLocalDpi xmlns:a14="http://schemas.microsoft.com/office/drawing/2010/main" val="0"/>
              </a:ext>
            </a:extLst>
          </a:blip>
          <a:srcRect r="1472"/>
          <a:stretch/>
        </p:blipFill>
        <p:spPr>
          <a:xfrm>
            <a:off x="424069" y="1198384"/>
            <a:ext cx="6154013" cy="2963597"/>
          </a:xfrm>
          <a:prstGeom prst="rect">
            <a:avLst/>
          </a:prstGeom>
        </p:spPr>
      </p:pic>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3">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62AEA34E-ACE3-4536-B4A8-714D780D5304}"/>
              </a:ext>
            </a:extLst>
          </p:cNvPr>
          <p:cNvPicPr/>
          <p:nvPr/>
        </p:nvPicPr>
        <p:blipFill>
          <a:blip r:embed="rId4">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3" name="Picture 2">
            <a:extLst>
              <a:ext uri="{FF2B5EF4-FFF2-40B4-BE49-F238E27FC236}">
                <a16:creationId xmlns:a16="http://schemas.microsoft.com/office/drawing/2014/main" id="{8BAC2F1F-BF69-4F73-9861-C61C49E586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21931" y="3429000"/>
            <a:ext cx="6246000" cy="2728559"/>
          </a:xfrm>
          <a:prstGeom prst="rect">
            <a:avLst/>
          </a:prstGeom>
        </p:spPr>
      </p:pic>
    </p:spTree>
    <p:extLst>
      <p:ext uri="{BB962C8B-B14F-4D97-AF65-F5344CB8AC3E}">
        <p14:creationId xmlns:p14="http://schemas.microsoft.com/office/powerpoint/2010/main" val="7646078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C222970-17ED-4063-A3CF-747AA01D752F}"/>
              </a:ext>
            </a:extLst>
          </p:cNvPr>
          <p:cNvPicPr>
            <a:picLocks noChangeAspect="1"/>
          </p:cNvPicPr>
          <p:nvPr/>
        </p:nvPicPr>
        <p:blipFill rotWithShape="1">
          <a:blip r:embed="rId2">
            <a:extLst>
              <a:ext uri="{28A0092B-C50C-407E-A947-70E740481C1C}">
                <a14:useLocalDpi xmlns:a14="http://schemas.microsoft.com/office/drawing/2010/main" val="0"/>
              </a:ext>
            </a:extLst>
          </a:blip>
          <a:srcRect l="14177"/>
          <a:stretch/>
        </p:blipFill>
        <p:spPr>
          <a:xfrm>
            <a:off x="270588" y="1305517"/>
            <a:ext cx="6187986" cy="3146936"/>
          </a:xfrm>
          <a:prstGeom prst="rect">
            <a:avLst/>
          </a:prstGeom>
        </p:spPr>
      </p:pic>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3">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62AEA34E-ACE3-4536-B4A8-714D780D5304}"/>
              </a:ext>
            </a:extLst>
          </p:cNvPr>
          <p:cNvPicPr/>
          <p:nvPr/>
        </p:nvPicPr>
        <p:blipFill>
          <a:blip r:embed="rId4">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4" name="Picture 3">
            <a:extLst>
              <a:ext uri="{FF2B5EF4-FFF2-40B4-BE49-F238E27FC236}">
                <a16:creationId xmlns:a16="http://schemas.microsoft.com/office/drawing/2014/main" id="{579C24D1-F18D-4E33-A1A8-15A716028596}"/>
              </a:ext>
            </a:extLst>
          </p:cNvPr>
          <p:cNvPicPr>
            <a:picLocks noChangeAspect="1"/>
          </p:cNvPicPr>
          <p:nvPr/>
        </p:nvPicPr>
        <p:blipFill rotWithShape="1">
          <a:blip r:embed="rId5">
            <a:extLst>
              <a:ext uri="{28A0092B-C50C-407E-A947-70E740481C1C}">
                <a14:useLocalDpi xmlns:a14="http://schemas.microsoft.com/office/drawing/2010/main" val="0"/>
              </a:ext>
            </a:extLst>
          </a:blip>
          <a:srcRect l="8810" r="7719"/>
          <a:stretch/>
        </p:blipFill>
        <p:spPr>
          <a:xfrm>
            <a:off x="6096000" y="3221471"/>
            <a:ext cx="6018379" cy="3154446"/>
          </a:xfrm>
          <a:prstGeom prst="rect">
            <a:avLst/>
          </a:prstGeom>
        </p:spPr>
      </p:pic>
    </p:spTree>
    <p:extLst>
      <p:ext uri="{BB962C8B-B14F-4D97-AF65-F5344CB8AC3E}">
        <p14:creationId xmlns:p14="http://schemas.microsoft.com/office/powerpoint/2010/main" val="37378974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Admin &amp; Lecturer Frontend</a:t>
            </a:r>
          </a:p>
        </p:txBody>
      </p:sp>
      <p:pic>
        <p:nvPicPr>
          <p:cNvPr id="8" name="Picture 7">
            <a:extLst>
              <a:ext uri="{FF2B5EF4-FFF2-40B4-BE49-F238E27FC236}">
                <a16:creationId xmlns:a16="http://schemas.microsoft.com/office/drawing/2014/main" id="{62AEA34E-ACE3-4536-B4A8-714D780D5304}"/>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11" name="Picture 10">
            <a:extLst>
              <a:ext uri="{FF2B5EF4-FFF2-40B4-BE49-F238E27FC236}">
                <a16:creationId xmlns:a16="http://schemas.microsoft.com/office/drawing/2014/main" id="{338AA52F-634C-4372-854F-71DA94760ABF}"/>
              </a:ext>
            </a:extLst>
          </p:cNvPr>
          <p:cNvPicPr>
            <a:picLocks noChangeAspect="1"/>
          </p:cNvPicPr>
          <p:nvPr/>
        </p:nvPicPr>
        <p:blipFill>
          <a:blip r:embed="rId4"/>
          <a:stretch>
            <a:fillRect/>
          </a:stretch>
        </p:blipFill>
        <p:spPr>
          <a:xfrm>
            <a:off x="814581" y="1586203"/>
            <a:ext cx="3726041" cy="4399675"/>
          </a:xfrm>
          <a:prstGeom prst="rect">
            <a:avLst/>
          </a:prstGeom>
        </p:spPr>
      </p:pic>
      <p:pic>
        <p:nvPicPr>
          <p:cNvPr id="14" name="Picture 13">
            <a:extLst>
              <a:ext uri="{FF2B5EF4-FFF2-40B4-BE49-F238E27FC236}">
                <a16:creationId xmlns:a16="http://schemas.microsoft.com/office/drawing/2014/main" id="{C1F2BA14-AFC7-4BD0-82C7-2E1143823140}"/>
              </a:ext>
            </a:extLst>
          </p:cNvPr>
          <p:cNvPicPr>
            <a:picLocks noChangeAspect="1"/>
          </p:cNvPicPr>
          <p:nvPr/>
        </p:nvPicPr>
        <p:blipFill>
          <a:blip r:embed="rId5"/>
          <a:stretch>
            <a:fillRect/>
          </a:stretch>
        </p:blipFill>
        <p:spPr>
          <a:xfrm>
            <a:off x="5189167" y="1586203"/>
            <a:ext cx="4924425" cy="4448175"/>
          </a:xfrm>
          <a:prstGeom prst="rect">
            <a:avLst/>
          </a:prstGeom>
        </p:spPr>
      </p:pic>
    </p:spTree>
    <p:extLst>
      <p:ext uri="{BB962C8B-B14F-4D97-AF65-F5344CB8AC3E}">
        <p14:creationId xmlns:p14="http://schemas.microsoft.com/office/powerpoint/2010/main" val="39614827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461665"/>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p:txBody>
      </p:sp>
      <p:pic>
        <p:nvPicPr>
          <p:cNvPr id="8" name="Picture 7">
            <a:extLst>
              <a:ext uri="{FF2B5EF4-FFF2-40B4-BE49-F238E27FC236}">
                <a16:creationId xmlns:a16="http://schemas.microsoft.com/office/drawing/2014/main" id="{62AEA34E-ACE3-4536-B4A8-714D780D5304}"/>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3" name="Picture 2">
            <a:extLst>
              <a:ext uri="{FF2B5EF4-FFF2-40B4-BE49-F238E27FC236}">
                <a16:creationId xmlns:a16="http://schemas.microsoft.com/office/drawing/2014/main" id="{C80A3DB8-E32C-456C-888A-3E72E09F593E}"/>
              </a:ext>
            </a:extLst>
          </p:cNvPr>
          <p:cNvPicPr>
            <a:picLocks noChangeAspect="1"/>
          </p:cNvPicPr>
          <p:nvPr/>
        </p:nvPicPr>
        <p:blipFill>
          <a:blip r:embed="rId4"/>
          <a:stretch>
            <a:fillRect/>
          </a:stretch>
        </p:blipFill>
        <p:spPr>
          <a:xfrm>
            <a:off x="424069" y="1628768"/>
            <a:ext cx="5956527" cy="3600463"/>
          </a:xfrm>
          <a:prstGeom prst="rect">
            <a:avLst/>
          </a:prstGeom>
        </p:spPr>
      </p:pic>
      <p:pic>
        <p:nvPicPr>
          <p:cNvPr id="7" name="Picture 6">
            <a:extLst>
              <a:ext uri="{FF2B5EF4-FFF2-40B4-BE49-F238E27FC236}">
                <a16:creationId xmlns:a16="http://schemas.microsoft.com/office/drawing/2014/main" id="{EEDFFEBE-85A1-43E3-8F20-04F947BF6640}"/>
              </a:ext>
            </a:extLst>
          </p:cNvPr>
          <p:cNvPicPr>
            <a:picLocks noChangeAspect="1"/>
          </p:cNvPicPr>
          <p:nvPr/>
        </p:nvPicPr>
        <p:blipFill>
          <a:blip r:embed="rId5"/>
          <a:stretch>
            <a:fillRect/>
          </a:stretch>
        </p:blipFill>
        <p:spPr>
          <a:xfrm>
            <a:off x="6237423" y="2146040"/>
            <a:ext cx="5530508" cy="3083191"/>
          </a:xfrm>
          <a:prstGeom prst="rect">
            <a:avLst/>
          </a:prstGeom>
        </p:spPr>
      </p:pic>
    </p:spTree>
    <p:extLst>
      <p:ext uri="{BB962C8B-B14F-4D97-AF65-F5344CB8AC3E}">
        <p14:creationId xmlns:p14="http://schemas.microsoft.com/office/powerpoint/2010/main" val="24674817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461665"/>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p:txBody>
      </p:sp>
      <p:pic>
        <p:nvPicPr>
          <p:cNvPr id="8" name="Picture 7">
            <a:extLst>
              <a:ext uri="{FF2B5EF4-FFF2-40B4-BE49-F238E27FC236}">
                <a16:creationId xmlns:a16="http://schemas.microsoft.com/office/drawing/2014/main" id="{62AEA34E-ACE3-4536-B4A8-714D780D5304}"/>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4" name="Picture 3">
            <a:extLst>
              <a:ext uri="{FF2B5EF4-FFF2-40B4-BE49-F238E27FC236}">
                <a16:creationId xmlns:a16="http://schemas.microsoft.com/office/drawing/2014/main" id="{82E8534B-C13B-40B6-B3D6-1708C27FC8B5}"/>
              </a:ext>
            </a:extLst>
          </p:cNvPr>
          <p:cNvPicPr>
            <a:picLocks noChangeAspect="1"/>
          </p:cNvPicPr>
          <p:nvPr/>
        </p:nvPicPr>
        <p:blipFill>
          <a:blip r:embed="rId4"/>
          <a:stretch>
            <a:fillRect/>
          </a:stretch>
        </p:blipFill>
        <p:spPr>
          <a:xfrm>
            <a:off x="528637" y="1323975"/>
            <a:ext cx="11134725" cy="4210050"/>
          </a:xfrm>
          <a:prstGeom prst="rect">
            <a:avLst/>
          </a:prstGeom>
        </p:spPr>
      </p:pic>
    </p:spTree>
    <p:extLst>
      <p:ext uri="{BB962C8B-B14F-4D97-AF65-F5344CB8AC3E}">
        <p14:creationId xmlns:p14="http://schemas.microsoft.com/office/powerpoint/2010/main" val="25482293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461665"/>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p:txBody>
      </p:sp>
      <p:pic>
        <p:nvPicPr>
          <p:cNvPr id="8" name="Picture 7">
            <a:extLst>
              <a:ext uri="{FF2B5EF4-FFF2-40B4-BE49-F238E27FC236}">
                <a16:creationId xmlns:a16="http://schemas.microsoft.com/office/drawing/2014/main" id="{62AEA34E-ACE3-4536-B4A8-714D780D5304}"/>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3" name="Picture 2">
            <a:extLst>
              <a:ext uri="{FF2B5EF4-FFF2-40B4-BE49-F238E27FC236}">
                <a16:creationId xmlns:a16="http://schemas.microsoft.com/office/drawing/2014/main" id="{771692A1-A7D0-41EE-AB8F-6CDD29729AF8}"/>
              </a:ext>
            </a:extLst>
          </p:cNvPr>
          <p:cNvPicPr>
            <a:picLocks noChangeAspect="1"/>
          </p:cNvPicPr>
          <p:nvPr/>
        </p:nvPicPr>
        <p:blipFill>
          <a:blip r:embed="rId4"/>
          <a:stretch>
            <a:fillRect/>
          </a:stretch>
        </p:blipFill>
        <p:spPr>
          <a:xfrm>
            <a:off x="1990044" y="1301021"/>
            <a:ext cx="7480528" cy="4741940"/>
          </a:xfrm>
          <a:prstGeom prst="rect">
            <a:avLst/>
          </a:prstGeom>
        </p:spPr>
      </p:pic>
    </p:spTree>
    <p:extLst>
      <p:ext uri="{BB962C8B-B14F-4D97-AF65-F5344CB8AC3E}">
        <p14:creationId xmlns:p14="http://schemas.microsoft.com/office/powerpoint/2010/main" val="26479794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461665"/>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p:txBody>
      </p:sp>
      <p:pic>
        <p:nvPicPr>
          <p:cNvPr id="8" name="Picture 7">
            <a:extLst>
              <a:ext uri="{FF2B5EF4-FFF2-40B4-BE49-F238E27FC236}">
                <a16:creationId xmlns:a16="http://schemas.microsoft.com/office/drawing/2014/main" id="{62AEA34E-ACE3-4536-B4A8-714D780D5304}"/>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4" name="Picture 3">
            <a:extLst>
              <a:ext uri="{FF2B5EF4-FFF2-40B4-BE49-F238E27FC236}">
                <a16:creationId xmlns:a16="http://schemas.microsoft.com/office/drawing/2014/main" id="{91E5B319-2226-4017-AE84-236F18BB9CA7}"/>
              </a:ext>
            </a:extLst>
          </p:cNvPr>
          <p:cNvPicPr>
            <a:picLocks noChangeAspect="1"/>
          </p:cNvPicPr>
          <p:nvPr/>
        </p:nvPicPr>
        <p:blipFill>
          <a:blip r:embed="rId4"/>
          <a:stretch>
            <a:fillRect/>
          </a:stretch>
        </p:blipFill>
        <p:spPr>
          <a:xfrm>
            <a:off x="3011066" y="1450475"/>
            <a:ext cx="5535774" cy="4639888"/>
          </a:xfrm>
          <a:prstGeom prst="rect">
            <a:avLst/>
          </a:prstGeom>
        </p:spPr>
      </p:pic>
    </p:spTree>
    <p:extLst>
      <p:ext uri="{BB962C8B-B14F-4D97-AF65-F5344CB8AC3E}">
        <p14:creationId xmlns:p14="http://schemas.microsoft.com/office/powerpoint/2010/main" val="32600409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461665"/>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p:txBody>
      </p:sp>
      <p:pic>
        <p:nvPicPr>
          <p:cNvPr id="8" name="Picture 7">
            <a:extLst>
              <a:ext uri="{FF2B5EF4-FFF2-40B4-BE49-F238E27FC236}">
                <a16:creationId xmlns:a16="http://schemas.microsoft.com/office/drawing/2014/main" id="{62AEA34E-ACE3-4536-B4A8-714D780D5304}"/>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3" name="Picture 2">
            <a:extLst>
              <a:ext uri="{FF2B5EF4-FFF2-40B4-BE49-F238E27FC236}">
                <a16:creationId xmlns:a16="http://schemas.microsoft.com/office/drawing/2014/main" id="{F4F745C2-A029-45DE-A29B-166A57995CE7}"/>
              </a:ext>
            </a:extLst>
          </p:cNvPr>
          <p:cNvPicPr>
            <a:picLocks noChangeAspect="1"/>
          </p:cNvPicPr>
          <p:nvPr/>
        </p:nvPicPr>
        <p:blipFill>
          <a:blip r:embed="rId4"/>
          <a:stretch>
            <a:fillRect/>
          </a:stretch>
        </p:blipFill>
        <p:spPr>
          <a:xfrm>
            <a:off x="424069" y="1406653"/>
            <a:ext cx="6031852" cy="3149138"/>
          </a:xfrm>
          <a:prstGeom prst="rect">
            <a:avLst/>
          </a:prstGeom>
        </p:spPr>
      </p:pic>
      <p:pic>
        <p:nvPicPr>
          <p:cNvPr id="7" name="Picture 6">
            <a:extLst>
              <a:ext uri="{FF2B5EF4-FFF2-40B4-BE49-F238E27FC236}">
                <a16:creationId xmlns:a16="http://schemas.microsoft.com/office/drawing/2014/main" id="{82F72348-F803-4669-9F5A-1C5F6AC8776A}"/>
              </a:ext>
            </a:extLst>
          </p:cNvPr>
          <p:cNvPicPr>
            <a:picLocks noChangeAspect="1"/>
          </p:cNvPicPr>
          <p:nvPr/>
        </p:nvPicPr>
        <p:blipFill>
          <a:blip r:embed="rId5"/>
          <a:stretch>
            <a:fillRect/>
          </a:stretch>
        </p:blipFill>
        <p:spPr>
          <a:xfrm>
            <a:off x="5668058" y="2863257"/>
            <a:ext cx="6389036" cy="3385068"/>
          </a:xfrm>
          <a:prstGeom prst="rect">
            <a:avLst/>
          </a:prstGeom>
        </p:spPr>
      </p:pic>
    </p:spTree>
    <p:extLst>
      <p:ext uri="{BB962C8B-B14F-4D97-AF65-F5344CB8AC3E}">
        <p14:creationId xmlns:p14="http://schemas.microsoft.com/office/powerpoint/2010/main" val="15894796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461665"/>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p:txBody>
      </p:sp>
      <p:pic>
        <p:nvPicPr>
          <p:cNvPr id="8" name="Picture 7">
            <a:extLst>
              <a:ext uri="{FF2B5EF4-FFF2-40B4-BE49-F238E27FC236}">
                <a16:creationId xmlns:a16="http://schemas.microsoft.com/office/drawing/2014/main" id="{62AEA34E-ACE3-4536-B4A8-714D780D5304}"/>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4" name="Picture 3">
            <a:extLst>
              <a:ext uri="{FF2B5EF4-FFF2-40B4-BE49-F238E27FC236}">
                <a16:creationId xmlns:a16="http://schemas.microsoft.com/office/drawing/2014/main" id="{2D937ADA-CB96-4E9D-900E-30B07F3087E8}"/>
              </a:ext>
            </a:extLst>
          </p:cNvPr>
          <p:cNvPicPr>
            <a:picLocks noChangeAspect="1"/>
          </p:cNvPicPr>
          <p:nvPr/>
        </p:nvPicPr>
        <p:blipFill>
          <a:blip r:embed="rId4"/>
          <a:stretch>
            <a:fillRect/>
          </a:stretch>
        </p:blipFill>
        <p:spPr>
          <a:xfrm>
            <a:off x="1315616" y="1406653"/>
            <a:ext cx="9698394" cy="4489688"/>
          </a:xfrm>
          <a:prstGeom prst="rect">
            <a:avLst/>
          </a:prstGeom>
        </p:spPr>
      </p:pic>
    </p:spTree>
    <p:extLst>
      <p:ext uri="{BB962C8B-B14F-4D97-AF65-F5344CB8AC3E}">
        <p14:creationId xmlns:p14="http://schemas.microsoft.com/office/powerpoint/2010/main" val="18962335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Backend</a:t>
            </a:r>
          </a:p>
        </p:txBody>
      </p:sp>
      <p:pic>
        <p:nvPicPr>
          <p:cNvPr id="8" name="Picture 7">
            <a:extLst>
              <a:ext uri="{FF2B5EF4-FFF2-40B4-BE49-F238E27FC236}">
                <a16:creationId xmlns:a16="http://schemas.microsoft.com/office/drawing/2014/main" id="{62AEA34E-ACE3-4536-B4A8-714D780D5304}"/>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3" name="Picture 2">
            <a:extLst>
              <a:ext uri="{FF2B5EF4-FFF2-40B4-BE49-F238E27FC236}">
                <a16:creationId xmlns:a16="http://schemas.microsoft.com/office/drawing/2014/main" id="{AAB304F1-61A1-403D-8B37-4FA5227371AE}"/>
              </a:ext>
            </a:extLst>
          </p:cNvPr>
          <p:cNvPicPr>
            <a:picLocks noChangeAspect="1"/>
          </p:cNvPicPr>
          <p:nvPr/>
        </p:nvPicPr>
        <p:blipFill>
          <a:blip r:embed="rId4"/>
          <a:stretch>
            <a:fillRect/>
          </a:stretch>
        </p:blipFill>
        <p:spPr>
          <a:xfrm>
            <a:off x="272376" y="1239658"/>
            <a:ext cx="5282118" cy="3433625"/>
          </a:xfrm>
          <a:prstGeom prst="rect">
            <a:avLst/>
          </a:prstGeom>
        </p:spPr>
      </p:pic>
      <p:pic>
        <p:nvPicPr>
          <p:cNvPr id="6" name="Picture 5">
            <a:extLst>
              <a:ext uri="{FF2B5EF4-FFF2-40B4-BE49-F238E27FC236}">
                <a16:creationId xmlns:a16="http://schemas.microsoft.com/office/drawing/2014/main" id="{45556A8C-82E4-4F51-98FD-926F24D5AEB3}"/>
              </a:ext>
            </a:extLst>
          </p:cNvPr>
          <p:cNvPicPr>
            <a:picLocks noChangeAspect="1"/>
          </p:cNvPicPr>
          <p:nvPr/>
        </p:nvPicPr>
        <p:blipFill>
          <a:blip r:embed="rId5"/>
          <a:stretch>
            <a:fillRect/>
          </a:stretch>
        </p:blipFill>
        <p:spPr>
          <a:xfrm>
            <a:off x="5661866" y="3231572"/>
            <a:ext cx="6118912" cy="3050772"/>
          </a:xfrm>
          <a:prstGeom prst="rect">
            <a:avLst/>
          </a:prstGeom>
        </p:spPr>
      </p:pic>
    </p:spTree>
    <p:extLst>
      <p:ext uri="{BB962C8B-B14F-4D97-AF65-F5344CB8AC3E}">
        <p14:creationId xmlns:p14="http://schemas.microsoft.com/office/powerpoint/2010/main" val="2007464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424069" y="1113645"/>
            <a:ext cx="11343861"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Table of Content</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4" name="Picture 3">
            <a:extLst>
              <a:ext uri="{FF2B5EF4-FFF2-40B4-BE49-F238E27FC236}">
                <a16:creationId xmlns:a16="http://schemas.microsoft.com/office/drawing/2014/main" id="{C8EEE72F-9327-47D8-A0FD-4B010521B5D7}"/>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2" name="TextBox 1">
            <a:extLst>
              <a:ext uri="{FF2B5EF4-FFF2-40B4-BE49-F238E27FC236}">
                <a16:creationId xmlns:a16="http://schemas.microsoft.com/office/drawing/2014/main" id="{E9BA88BF-59AE-4DC0-91C2-C7E501B1D163}"/>
              </a:ext>
            </a:extLst>
          </p:cNvPr>
          <p:cNvSpPr txBox="1"/>
          <p:nvPr/>
        </p:nvSpPr>
        <p:spPr>
          <a:xfrm>
            <a:off x="856034" y="1828800"/>
            <a:ext cx="8842443" cy="4385816"/>
          </a:xfrm>
          <a:prstGeom prst="rect">
            <a:avLst/>
          </a:prstGeom>
          <a:noFill/>
        </p:spPr>
        <p:txBody>
          <a:bodyPr wrap="square" rtlCol="0">
            <a:spAutoFit/>
          </a:bodyPr>
          <a:lstStyle/>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Introduction</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Data and Methods</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Methods and Techniques</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Project progress – project time line</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Project progress – project current status</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Project progress – project test case</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Project progress – project prototype screen shots</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Tools </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Reference</a:t>
            </a:r>
          </a:p>
          <a:p>
            <a:pPr marL="342900" indent="-342900">
              <a:buFont typeface="+mj-lt"/>
              <a:buAutoNum type="arabicPeriod"/>
            </a:pP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984688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sp>
        <p:nvSpPr>
          <p:cNvPr id="12" name="TextBox 11">
            <a:extLst>
              <a:ext uri="{FF2B5EF4-FFF2-40B4-BE49-F238E27FC236}">
                <a16:creationId xmlns:a16="http://schemas.microsoft.com/office/drawing/2014/main" id="{D3811658-A77A-4176-912F-BA984005C81F}"/>
              </a:ext>
            </a:extLst>
          </p:cNvPr>
          <p:cNvSpPr txBox="1"/>
          <p:nvPr/>
        </p:nvSpPr>
        <p:spPr>
          <a:xfrm>
            <a:off x="424069" y="325230"/>
            <a:ext cx="11211339"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Project Progress (Prototype Screenshots)</a:t>
            </a:r>
          </a:p>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Backend Cont.</a:t>
            </a:r>
          </a:p>
        </p:txBody>
      </p:sp>
      <p:pic>
        <p:nvPicPr>
          <p:cNvPr id="8" name="Picture 7">
            <a:extLst>
              <a:ext uri="{FF2B5EF4-FFF2-40B4-BE49-F238E27FC236}">
                <a16:creationId xmlns:a16="http://schemas.microsoft.com/office/drawing/2014/main" id="{62AEA34E-ACE3-4536-B4A8-714D780D5304}"/>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pic>
        <p:nvPicPr>
          <p:cNvPr id="4" name="Picture 3">
            <a:extLst>
              <a:ext uri="{FF2B5EF4-FFF2-40B4-BE49-F238E27FC236}">
                <a16:creationId xmlns:a16="http://schemas.microsoft.com/office/drawing/2014/main" id="{FAA9E228-8BC1-4B88-8D35-5C4902A26DC6}"/>
              </a:ext>
            </a:extLst>
          </p:cNvPr>
          <p:cNvPicPr>
            <a:picLocks noChangeAspect="1"/>
          </p:cNvPicPr>
          <p:nvPr/>
        </p:nvPicPr>
        <p:blipFill>
          <a:blip r:embed="rId4"/>
          <a:stretch>
            <a:fillRect/>
          </a:stretch>
        </p:blipFill>
        <p:spPr>
          <a:xfrm>
            <a:off x="424069" y="1649715"/>
            <a:ext cx="5855783" cy="2564657"/>
          </a:xfrm>
          <a:prstGeom prst="rect">
            <a:avLst/>
          </a:prstGeom>
        </p:spPr>
      </p:pic>
      <p:pic>
        <p:nvPicPr>
          <p:cNvPr id="9" name="Picture 8">
            <a:extLst>
              <a:ext uri="{FF2B5EF4-FFF2-40B4-BE49-F238E27FC236}">
                <a16:creationId xmlns:a16="http://schemas.microsoft.com/office/drawing/2014/main" id="{135C3D70-D8B3-46F8-BC29-FB7D5E16AC6F}"/>
              </a:ext>
            </a:extLst>
          </p:cNvPr>
          <p:cNvPicPr>
            <a:picLocks noChangeAspect="1"/>
          </p:cNvPicPr>
          <p:nvPr/>
        </p:nvPicPr>
        <p:blipFill>
          <a:blip r:embed="rId5"/>
          <a:stretch>
            <a:fillRect/>
          </a:stretch>
        </p:blipFill>
        <p:spPr>
          <a:xfrm>
            <a:off x="6396659" y="3516548"/>
            <a:ext cx="5751183" cy="2765796"/>
          </a:xfrm>
          <a:prstGeom prst="rect">
            <a:avLst/>
          </a:prstGeom>
        </p:spPr>
      </p:pic>
    </p:spTree>
    <p:extLst>
      <p:ext uri="{BB962C8B-B14F-4D97-AF65-F5344CB8AC3E}">
        <p14:creationId xmlns:p14="http://schemas.microsoft.com/office/powerpoint/2010/main" val="21945123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424069" y="1345300"/>
            <a:ext cx="11343861" cy="830997"/>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Problems Identified and Solutions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graphicFrame>
        <p:nvGraphicFramePr>
          <p:cNvPr id="2" name="Table 3">
            <a:extLst>
              <a:ext uri="{FF2B5EF4-FFF2-40B4-BE49-F238E27FC236}">
                <a16:creationId xmlns:a16="http://schemas.microsoft.com/office/drawing/2014/main" id="{47A26662-29FD-432D-8F4F-CA74696D8490}"/>
              </a:ext>
            </a:extLst>
          </p:cNvPr>
          <p:cNvGraphicFramePr>
            <a:graphicFrameLocks noGrp="1"/>
          </p:cNvGraphicFramePr>
          <p:nvPr>
            <p:extLst>
              <p:ext uri="{D42A27DB-BD31-4B8C-83A1-F6EECF244321}">
                <p14:modId xmlns:p14="http://schemas.microsoft.com/office/powerpoint/2010/main" val="3996407122"/>
              </p:ext>
            </p:extLst>
          </p:nvPr>
        </p:nvGraphicFramePr>
        <p:xfrm>
          <a:off x="1558210" y="1996750"/>
          <a:ext cx="9330614" cy="3208694"/>
        </p:xfrm>
        <a:graphic>
          <a:graphicData uri="http://schemas.openxmlformats.org/drawingml/2006/table">
            <a:tbl>
              <a:tblPr firstRow="1" bandRow="1">
                <a:tableStyleId>{5C22544A-7EE6-4342-B048-85BDC9FD1C3A}</a:tableStyleId>
              </a:tblPr>
              <a:tblGrid>
                <a:gridCol w="4665307">
                  <a:extLst>
                    <a:ext uri="{9D8B030D-6E8A-4147-A177-3AD203B41FA5}">
                      <a16:colId xmlns:a16="http://schemas.microsoft.com/office/drawing/2014/main" val="1064428591"/>
                    </a:ext>
                  </a:extLst>
                </a:gridCol>
                <a:gridCol w="4665307">
                  <a:extLst>
                    <a:ext uri="{9D8B030D-6E8A-4147-A177-3AD203B41FA5}">
                      <a16:colId xmlns:a16="http://schemas.microsoft.com/office/drawing/2014/main" val="532649300"/>
                    </a:ext>
                  </a:extLst>
                </a:gridCol>
              </a:tblGrid>
              <a:tr h="564502">
                <a:tc>
                  <a:txBody>
                    <a:bodyPr/>
                    <a:lstStyle/>
                    <a:p>
                      <a:r>
                        <a:rPr lang="en-US" dirty="0">
                          <a:latin typeface="Times New Roman" panose="02020603050405020304" pitchFamily="18" charset="0"/>
                          <a:cs typeface="Times New Roman" panose="02020603050405020304" pitchFamily="18" charset="0"/>
                        </a:rPr>
                        <a:t>Problem</a:t>
                      </a:r>
                      <a:endParaRPr lang="en-GB"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Solution</a:t>
                      </a:r>
                      <a:endParaRPr lang="en-GB"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46004859"/>
                  </a:ext>
                </a:extLst>
              </a:tr>
              <a:tr h="564502">
                <a:tc>
                  <a:txBody>
                    <a:bodyPr/>
                    <a:lstStyle/>
                    <a:p>
                      <a:pPr marL="0" indent="0">
                        <a:lnSpc>
                          <a:spcPct val="150000"/>
                        </a:lnSpc>
                        <a:buFont typeface="Arial" panose="020B0604020202020204" pitchFamily="34" charset="0"/>
                        <a:buNone/>
                      </a:pPr>
                      <a:r>
                        <a:rPr lang="en-GB" sz="1400" dirty="0">
                          <a:latin typeface="Times New Roman" panose="02020603050405020304" pitchFamily="18" charset="0"/>
                          <a:cs typeface="Times New Roman" panose="02020603050405020304" pitchFamily="18" charset="0"/>
                        </a:rPr>
                        <a:t>How to add security system ?</a:t>
                      </a:r>
                    </a:p>
                  </a:txBody>
                  <a:tcPr/>
                </a:tc>
                <a:tc>
                  <a:txBody>
                    <a:bodyPr/>
                    <a:lstStyle/>
                    <a:p>
                      <a:pPr marL="0" indent="0" algn="just">
                        <a:lnSpc>
                          <a:spcPct val="150000"/>
                        </a:lnSpc>
                        <a:buFont typeface="Arial" panose="020B0604020202020204" pitchFamily="34" charset="0"/>
                        <a:buNone/>
                      </a:pPr>
                      <a:r>
                        <a:rPr lang="en-GB" sz="1400" dirty="0">
                          <a:latin typeface="Times New Roman" panose="02020603050405020304" pitchFamily="18" charset="0"/>
                          <a:cs typeface="Times New Roman" panose="02020603050405020304" pitchFamily="18" charset="0"/>
                        </a:rPr>
                        <a:t>Add Encryption &amp; Decryption method with the key in Frontend and backend.</a:t>
                      </a:r>
                    </a:p>
                  </a:txBody>
                  <a:tcPr/>
                </a:tc>
                <a:extLst>
                  <a:ext uri="{0D108BD9-81ED-4DB2-BD59-A6C34878D82A}">
                    <a16:rowId xmlns:a16="http://schemas.microsoft.com/office/drawing/2014/main" val="1388742557"/>
                  </a:ext>
                </a:extLst>
              </a:tr>
              <a:tr h="564502">
                <a:tc>
                  <a:txBody>
                    <a:bodyPr/>
                    <a:lstStyle/>
                    <a:p>
                      <a:pPr marL="0" indent="0">
                        <a:lnSpc>
                          <a:spcPct val="150000"/>
                        </a:lnSpc>
                        <a:buFont typeface="Arial" panose="020B0604020202020204" pitchFamily="34" charset="0"/>
                        <a:buNone/>
                      </a:pPr>
                      <a:r>
                        <a:rPr lang="en-GB" sz="1400" dirty="0">
                          <a:latin typeface="Times New Roman" panose="02020603050405020304" pitchFamily="18" charset="0"/>
                          <a:cs typeface="Times New Roman" panose="02020603050405020304" pitchFamily="18" charset="0"/>
                        </a:rPr>
                        <a:t>How to design more user-friendly?</a:t>
                      </a:r>
                    </a:p>
                  </a:txBody>
                  <a:tcPr/>
                </a:tc>
                <a:tc>
                  <a:txBody>
                    <a:bodyPr/>
                    <a:lstStyle/>
                    <a:p>
                      <a:pPr marL="0" indent="0" algn="just">
                        <a:lnSpc>
                          <a:spcPct val="150000"/>
                        </a:lnSpc>
                        <a:buFont typeface="Arial" panose="020B0604020202020204" pitchFamily="34" charset="0"/>
                        <a:buNone/>
                      </a:pPr>
                      <a:r>
                        <a:rPr lang="en-GB" sz="1400" dirty="0">
                          <a:latin typeface="Times New Roman" panose="02020603050405020304" pitchFamily="18" charset="0"/>
                          <a:cs typeface="Times New Roman" panose="02020603050405020304" pitchFamily="18" charset="0"/>
                        </a:rPr>
                        <a:t>Add Bootstrap CSS and Custom CSS to the friendly.</a:t>
                      </a:r>
                    </a:p>
                  </a:txBody>
                  <a:tcPr/>
                </a:tc>
                <a:extLst>
                  <a:ext uri="{0D108BD9-81ED-4DB2-BD59-A6C34878D82A}">
                    <a16:rowId xmlns:a16="http://schemas.microsoft.com/office/drawing/2014/main" val="36365501"/>
                  </a:ext>
                </a:extLst>
              </a:tr>
              <a:tr h="564502">
                <a:tc>
                  <a:txBody>
                    <a:bodyPr/>
                    <a:lstStyle/>
                    <a:p>
                      <a:pPr marL="0" indent="0">
                        <a:lnSpc>
                          <a:spcPct val="150000"/>
                        </a:lnSpc>
                        <a:buFont typeface="Arial" panose="020B0604020202020204" pitchFamily="34" charset="0"/>
                        <a:buNone/>
                      </a:pPr>
                      <a:r>
                        <a:rPr lang="en-GB" sz="1400" dirty="0">
                          <a:latin typeface="Times New Roman" panose="02020603050405020304" pitchFamily="18" charset="0"/>
                          <a:cs typeface="Times New Roman" panose="02020603050405020304" pitchFamily="18" charset="0"/>
                        </a:rPr>
                        <a:t>How to add games to system ?</a:t>
                      </a:r>
                    </a:p>
                  </a:txBody>
                  <a:tcPr/>
                </a:tc>
                <a:tc>
                  <a:txBody>
                    <a:bodyPr/>
                    <a:lstStyle/>
                    <a:p>
                      <a:pPr marL="0" indent="0" algn="just">
                        <a:lnSpc>
                          <a:spcPct val="150000"/>
                        </a:lnSpc>
                        <a:buFont typeface="Arial" panose="020B0604020202020204" pitchFamily="34" charset="0"/>
                        <a:buNone/>
                      </a:pPr>
                      <a:r>
                        <a:rPr lang="en-GB" sz="1400" dirty="0">
                          <a:latin typeface="Times New Roman" panose="02020603050405020304" pitchFamily="18" charset="0"/>
                          <a:cs typeface="Times New Roman" panose="02020603050405020304" pitchFamily="18" charset="0"/>
                        </a:rPr>
                        <a:t>Use extension to the angular framework for particular games in angular framework.</a:t>
                      </a:r>
                    </a:p>
                  </a:txBody>
                  <a:tcPr/>
                </a:tc>
                <a:extLst>
                  <a:ext uri="{0D108BD9-81ED-4DB2-BD59-A6C34878D82A}">
                    <a16:rowId xmlns:a16="http://schemas.microsoft.com/office/drawing/2014/main" val="1288452784"/>
                  </a:ext>
                </a:extLst>
              </a:tr>
              <a:tr h="564502">
                <a:tc>
                  <a:txBody>
                    <a:bodyPr/>
                    <a:lstStyle/>
                    <a:p>
                      <a:pPr marL="0" indent="0">
                        <a:lnSpc>
                          <a:spcPct val="150000"/>
                        </a:lnSpc>
                        <a:buFont typeface="Arial" panose="020B0604020202020204" pitchFamily="34" charset="0"/>
                        <a:buNone/>
                      </a:pPr>
                      <a:r>
                        <a:rPr lang="en-GB" sz="1400" dirty="0">
                          <a:latin typeface="Times New Roman" panose="02020603050405020304" pitchFamily="18" charset="0"/>
                          <a:cs typeface="Times New Roman" panose="02020603050405020304" pitchFamily="18" charset="0"/>
                        </a:rPr>
                        <a:t>How to restrict the user control?</a:t>
                      </a:r>
                    </a:p>
                  </a:txBody>
                  <a:tcPr/>
                </a:tc>
                <a:tc>
                  <a:txBody>
                    <a:bodyPr/>
                    <a:lstStyle/>
                    <a:p>
                      <a:pPr marL="0" indent="0" algn="just">
                        <a:lnSpc>
                          <a:spcPct val="150000"/>
                        </a:lnSpc>
                        <a:buFont typeface="Arial" panose="020B0604020202020204" pitchFamily="34" charset="0"/>
                        <a:buNone/>
                      </a:pPr>
                      <a:r>
                        <a:rPr lang="en-GB" sz="1400" dirty="0">
                          <a:latin typeface="Times New Roman" panose="02020603050405020304" pitchFamily="18" charset="0"/>
                          <a:cs typeface="Times New Roman" panose="02020603050405020304" pitchFamily="18" charset="0"/>
                        </a:rPr>
                        <a:t>Add the user role to the local storage while login and according do that role restrict the permission</a:t>
                      </a:r>
                      <a:r>
                        <a:rPr lang="en-GB" sz="1400" u="none"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4131714945"/>
                  </a:ext>
                </a:extLst>
              </a:tr>
            </a:tbl>
          </a:graphicData>
        </a:graphic>
      </p:graphicFrame>
      <p:pic>
        <p:nvPicPr>
          <p:cNvPr id="4" name="Picture 3">
            <a:extLst>
              <a:ext uri="{FF2B5EF4-FFF2-40B4-BE49-F238E27FC236}">
                <a16:creationId xmlns:a16="http://schemas.microsoft.com/office/drawing/2014/main" id="{8B752837-895B-4C3A-9CC4-6DB079E4C288}"/>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Tree>
    <p:extLst>
      <p:ext uri="{BB962C8B-B14F-4D97-AF65-F5344CB8AC3E}">
        <p14:creationId xmlns:p14="http://schemas.microsoft.com/office/powerpoint/2010/main" val="37302538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291548" y="402850"/>
            <a:ext cx="11343861" cy="892552"/>
          </a:xfrm>
          <a:prstGeom prst="rect">
            <a:avLst/>
          </a:prstGeom>
          <a:noFill/>
        </p:spPr>
        <p:txBody>
          <a:bodyPr wrap="square" rtlCol="0">
            <a:spAutoFit/>
          </a:bodyPr>
          <a:lstStyle/>
          <a:p>
            <a:pPr algn="ctr"/>
            <a:r>
              <a:rPr lang="en-US" sz="2800" b="1" dirty="0">
                <a:latin typeface="Times New Roman" panose="02020603050405020304" pitchFamily="18" charset="0"/>
                <a:ea typeface="Verdana" panose="020B0604030504040204" pitchFamily="34" charset="0"/>
                <a:cs typeface="Times New Roman" panose="02020603050405020304" pitchFamily="18" charset="0"/>
              </a:rPr>
              <a:t>Tools</a:t>
            </a: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4" name="Picture 3">
            <a:extLst>
              <a:ext uri="{FF2B5EF4-FFF2-40B4-BE49-F238E27FC236}">
                <a16:creationId xmlns:a16="http://schemas.microsoft.com/office/drawing/2014/main" id="{5B0410B4-D57D-45A7-B2CE-F51598C5EE10}"/>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6" name="TextBox 5">
            <a:extLst>
              <a:ext uri="{FF2B5EF4-FFF2-40B4-BE49-F238E27FC236}">
                <a16:creationId xmlns:a16="http://schemas.microsoft.com/office/drawing/2014/main" id="{337AF8BF-3BD6-4BF2-92A9-A82962066A1E}"/>
              </a:ext>
            </a:extLst>
          </p:cNvPr>
          <p:cNvSpPr txBox="1"/>
          <p:nvPr/>
        </p:nvSpPr>
        <p:spPr>
          <a:xfrm>
            <a:off x="965469" y="1406653"/>
            <a:ext cx="9686317" cy="2268378"/>
          </a:xfrm>
          <a:prstGeom prst="rect">
            <a:avLst/>
          </a:prstGeom>
          <a:noFill/>
        </p:spPr>
        <p:txBody>
          <a:bodyPr wrap="square">
            <a:spAutoFit/>
          </a:bodyPr>
          <a:lstStyle/>
          <a:p>
            <a:pPr marL="285750" indent="-285750" algn="just">
              <a:lnSpc>
                <a:spcPct val="250000"/>
              </a:lnSpc>
              <a:buFont typeface="Wingdings" panose="05000000000000000000" pitchFamily="2" charset="2"/>
              <a:buChar char="q"/>
            </a:pPr>
            <a:r>
              <a:rPr lang="en-US" sz="2000" b="1" dirty="0">
                <a:solidFill>
                  <a:schemeClr val="tx1"/>
                </a:solidFill>
                <a:latin typeface="Times New Roman" panose="02020603050405020304" pitchFamily="18" charset="0"/>
                <a:cs typeface="Times New Roman" panose="02020603050405020304" pitchFamily="18" charset="0"/>
              </a:rPr>
              <a:t>Tool – Visual Studio Code, Xampp Server, IntelliJ</a:t>
            </a:r>
          </a:p>
          <a:p>
            <a:pPr marL="285750" indent="-285750" algn="just">
              <a:lnSpc>
                <a:spcPct val="250000"/>
              </a:lnSpc>
              <a:buFont typeface="Wingdings" panose="05000000000000000000" pitchFamily="2" charset="2"/>
              <a:buChar char="q"/>
            </a:pPr>
            <a:r>
              <a:rPr lang="en-US" sz="2000" b="1" dirty="0">
                <a:solidFill>
                  <a:schemeClr val="tx1"/>
                </a:solidFill>
                <a:latin typeface="Times New Roman" panose="02020603050405020304" pitchFamily="18" charset="0"/>
                <a:cs typeface="Times New Roman" panose="02020603050405020304" pitchFamily="18" charset="0"/>
              </a:rPr>
              <a:t>Front End – Angular</a:t>
            </a:r>
          </a:p>
          <a:p>
            <a:pPr marL="285750" indent="-285750" algn="just">
              <a:lnSpc>
                <a:spcPct val="250000"/>
              </a:lnSpc>
              <a:buFont typeface="Wingdings" panose="05000000000000000000" pitchFamily="2" charset="2"/>
              <a:buChar char="q"/>
            </a:pPr>
            <a:r>
              <a:rPr lang="en-US" sz="2000" b="1" dirty="0">
                <a:solidFill>
                  <a:schemeClr val="tx1"/>
                </a:solidFill>
                <a:latin typeface="Times New Roman" panose="02020603050405020304" pitchFamily="18" charset="0"/>
                <a:cs typeface="Times New Roman" panose="02020603050405020304" pitchFamily="18" charset="0"/>
              </a:rPr>
              <a:t>Backend – Spring boot</a:t>
            </a:r>
          </a:p>
        </p:txBody>
      </p:sp>
    </p:spTree>
    <p:extLst>
      <p:ext uri="{BB962C8B-B14F-4D97-AF65-F5344CB8AC3E}">
        <p14:creationId xmlns:p14="http://schemas.microsoft.com/office/powerpoint/2010/main" val="28672409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556591" y="517832"/>
            <a:ext cx="11078818" cy="6894195"/>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References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pPr algn="just"/>
            <a:endParaRPr lang="en-US" sz="1600" dirty="0">
              <a:latin typeface="Times New Roman" panose="02020603050405020304" pitchFamily="18" charset="0"/>
              <a:ea typeface="Verdana" panose="020B0604030504040204" pitchFamily="34" charset="0"/>
              <a:cs typeface="Times New Roman" panose="02020603050405020304" pitchFamily="18" charset="0"/>
            </a:endParaRPr>
          </a:p>
          <a:p>
            <a:pPr marL="342900" indent="-342900" algn="l">
              <a:lnSpc>
                <a:spcPct val="150000"/>
              </a:lnSpc>
              <a:buFont typeface="+mj-lt"/>
              <a:buAutoNum type="arabicPeriod"/>
            </a:pPr>
            <a:r>
              <a:rPr lang="en-US" sz="1600" b="0" i="0" dirty="0" err="1">
                <a:solidFill>
                  <a:srgbClr val="212529"/>
                </a:solidFill>
                <a:effectLst/>
                <a:latin typeface="Times New Roman" panose="02020603050405020304" pitchFamily="18" charset="0"/>
                <a:cs typeface="Times New Roman" panose="02020603050405020304" pitchFamily="18" charset="0"/>
              </a:rPr>
              <a:t>Getbootstrap</a:t>
            </a:r>
            <a:r>
              <a:rPr lang="en-US" sz="1600" b="0" i="0" dirty="0">
                <a:solidFill>
                  <a:srgbClr val="212529"/>
                </a:solidFill>
                <a:effectLst/>
                <a:latin typeface="Times New Roman" panose="02020603050405020304" pitchFamily="18" charset="0"/>
                <a:cs typeface="Times New Roman" panose="02020603050405020304" pitchFamily="18" charset="0"/>
              </a:rPr>
              <a:t>. c2022. Forms Examples and usage guidelines for form control styles, layout options, and custom components for creating a wide variety of forms. [Online]. [2 July 2022]. Available from: </a:t>
            </a:r>
            <a:r>
              <a:rPr lang="en-US" sz="1600" b="0" i="0" dirty="0">
                <a:solidFill>
                  <a:srgbClr val="212529"/>
                </a:solidFill>
                <a:effectLst/>
                <a:latin typeface="Times New Roman" panose="02020603050405020304" pitchFamily="18" charset="0"/>
                <a:cs typeface="Times New Roman" panose="02020603050405020304" pitchFamily="18" charset="0"/>
                <a:hlinkClick r:id="rId2"/>
              </a:rPr>
              <a:t>https://getbootstrap.com/docs/4.0/components/forms/</a:t>
            </a:r>
            <a:endParaRPr lang="en-US" sz="1600" b="0" i="0" dirty="0">
              <a:solidFill>
                <a:srgbClr val="212529"/>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1600" b="0" i="0" dirty="0" err="1">
                <a:solidFill>
                  <a:srgbClr val="212529"/>
                </a:solidFill>
                <a:effectLst/>
                <a:latin typeface="Times New Roman" panose="02020603050405020304" pitchFamily="18" charset="0"/>
                <a:cs typeface="Times New Roman" panose="02020603050405020304" pitchFamily="18" charset="0"/>
              </a:rPr>
              <a:t>Getbootstrap</a:t>
            </a:r>
            <a:r>
              <a:rPr lang="en-US" sz="1600" b="0" i="0" dirty="0">
                <a:solidFill>
                  <a:srgbClr val="212529"/>
                </a:solidFill>
                <a:effectLst/>
                <a:latin typeface="Times New Roman" panose="02020603050405020304" pitchFamily="18" charset="0"/>
                <a:cs typeface="Times New Roman" panose="02020603050405020304" pitchFamily="18" charset="0"/>
              </a:rPr>
              <a:t>. c2022. Modal Use Bootstrap’s JavaScript modal plugin to add dialogs to your site for lightboxes, user notifications, or completely custom content. [Online]. [2 July 2022]. Available from: </a:t>
            </a:r>
            <a:r>
              <a:rPr lang="en-US" sz="1600" b="0" i="0" dirty="0">
                <a:solidFill>
                  <a:srgbClr val="212529"/>
                </a:solidFill>
                <a:effectLst/>
                <a:latin typeface="Times New Roman" panose="02020603050405020304" pitchFamily="18" charset="0"/>
                <a:cs typeface="Times New Roman" panose="02020603050405020304" pitchFamily="18" charset="0"/>
                <a:hlinkClick r:id="rId3"/>
              </a:rPr>
              <a:t>https://getbootstrap.com/docs/4.0/components/modal/</a:t>
            </a:r>
            <a:endParaRPr lang="en-US" sz="1600" b="0" i="0" dirty="0">
              <a:solidFill>
                <a:srgbClr val="212529"/>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1600" b="0" i="0" dirty="0" err="1">
                <a:solidFill>
                  <a:srgbClr val="212529"/>
                </a:solidFill>
                <a:effectLst/>
                <a:latin typeface="Times New Roman" panose="02020603050405020304" pitchFamily="18" charset="0"/>
                <a:cs typeface="Times New Roman" panose="02020603050405020304" pitchFamily="18" charset="0"/>
              </a:rPr>
              <a:t>Getbootstrap</a:t>
            </a:r>
            <a:r>
              <a:rPr lang="en-US" sz="1600" b="0" i="0" dirty="0">
                <a:solidFill>
                  <a:srgbClr val="212529"/>
                </a:solidFill>
                <a:effectLst/>
                <a:latin typeface="Times New Roman" panose="02020603050405020304" pitchFamily="18" charset="0"/>
                <a:cs typeface="Times New Roman" panose="02020603050405020304" pitchFamily="18" charset="0"/>
              </a:rPr>
              <a:t>. c2022. Buttons Use Bootstrap’s custom button styles for actions in forms, dialogs, and more with support for multiple sizes, states, and more. [Online]. [2 July 2022]. Available from: https://getbootstrap.com/docs/4.0/components/buttons/</a:t>
            </a:r>
          </a:p>
          <a:p>
            <a:pPr marL="342900" indent="-342900" algn="just">
              <a:lnSpc>
                <a:spcPct val="150000"/>
              </a:lnSpc>
              <a:buFont typeface="+mj-lt"/>
              <a:buAutoNum type="arabicPeriod"/>
            </a:pPr>
            <a:endParaRPr lang="en-US" sz="1600" b="0" i="0" dirty="0">
              <a:solidFill>
                <a:srgbClr val="212529"/>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endParaRPr lang="en-US" sz="1600" b="0" i="0" dirty="0">
              <a:solidFill>
                <a:srgbClr val="212529"/>
              </a:solidFill>
              <a:effectLst/>
              <a:latin typeface="Times New Roman" panose="02020603050405020304" pitchFamily="18" charset="0"/>
              <a:cs typeface="Times New Roman" panose="02020603050405020304" pitchFamily="18" charset="0"/>
            </a:endParaRPr>
          </a:p>
          <a:p>
            <a:pPr marL="342900" indent="-342900" algn="l">
              <a:lnSpc>
                <a:spcPct val="150000"/>
              </a:lnSpc>
              <a:buFont typeface="+mj-lt"/>
              <a:buAutoNum type="arabicPeriod"/>
            </a:pPr>
            <a:endParaRPr lang="en-US" sz="1600" b="0" i="0" dirty="0">
              <a:solidFill>
                <a:srgbClr val="212529"/>
              </a:solidFill>
              <a:effectLst/>
              <a:latin typeface="Times New Roman" panose="02020603050405020304" pitchFamily="18" charset="0"/>
              <a:cs typeface="Times New Roman" panose="02020603050405020304" pitchFamily="18" charset="0"/>
            </a:endParaRPr>
          </a:p>
          <a:p>
            <a:pPr marL="342900" indent="-342900" algn="l">
              <a:lnSpc>
                <a:spcPct val="150000"/>
              </a:lnSpc>
              <a:buFont typeface="+mj-lt"/>
              <a:buAutoNum type="arabicPeriod"/>
            </a:pPr>
            <a:endParaRPr lang="en-US" sz="1600" b="0" i="0" dirty="0">
              <a:solidFill>
                <a:srgbClr val="212529"/>
              </a:solidFill>
              <a:effectLst/>
              <a:latin typeface="Times New Roman" panose="02020603050405020304" pitchFamily="18" charset="0"/>
              <a:cs typeface="Times New Roman" panose="02020603050405020304" pitchFamily="18" charset="0"/>
            </a:endParaRPr>
          </a:p>
          <a:p>
            <a:pPr marL="342900" indent="-342900" algn="l">
              <a:lnSpc>
                <a:spcPct val="150000"/>
              </a:lnSpc>
              <a:buFont typeface="+mj-lt"/>
              <a:buAutoNum type="arabicPeriod"/>
            </a:pPr>
            <a:endParaRPr lang="en-US" sz="1600" b="0" i="0" dirty="0">
              <a:solidFill>
                <a:srgbClr val="212529"/>
              </a:solidFill>
              <a:effectLst/>
              <a:latin typeface="Times New Roman" panose="02020603050405020304" pitchFamily="18" charset="0"/>
              <a:cs typeface="Times New Roman" panose="02020603050405020304" pitchFamily="18" charset="0"/>
            </a:endParaRPr>
          </a:p>
          <a:p>
            <a:pPr marL="342900" indent="-342900" algn="l">
              <a:lnSpc>
                <a:spcPct val="150000"/>
              </a:lnSpc>
              <a:buFont typeface="+mj-lt"/>
              <a:buAutoNum type="arabicPeriod"/>
            </a:pPr>
            <a:endParaRPr lang="en-US" sz="1600" b="0" i="0" dirty="0">
              <a:solidFill>
                <a:srgbClr val="212529"/>
              </a:solidFill>
              <a:effectLst/>
              <a:latin typeface="Times New Roman" panose="02020603050405020304" pitchFamily="18" charset="0"/>
              <a:cs typeface="Times New Roman" panose="02020603050405020304" pitchFamily="18" charset="0"/>
            </a:endParaRPr>
          </a:p>
          <a:p>
            <a:r>
              <a:rPr lang="en-US" sz="1600" b="0" i="0" dirty="0">
                <a:solidFill>
                  <a:srgbClr val="FFFFFF"/>
                </a:solidFill>
                <a:effectLst/>
                <a:latin typeface="-apple-system"/>
              </a:rPr>
              <a:t> </a:t>
            </a:r>
            <a:br>
              <a:rPr lang="en-US" sz="1600" dirty="0"/>
            </a:br>
            <a:endParaRPr lang="en-US" sz="1600" dirty="0">
              <a:latin typeface="Times New Roman" panose="02020603050405020304" pitchFamily="18" charset="0"/>
              <a:ea typeface="Verdana" panose="020B0604030504040204" pitchFamily="34" charset="0"/>
              <a:cs typeface="Times New Roman" panose="02020603050405020304" pitchFamily="18" charset="0"/>
            </a:endParaRPr>
          </a:p>
          <a:p>
            <a:pPr marL="342900" indent="-342900" algn="just">
              <a:buFont typeface="+mj-lt"/>
              <a:buAutoNum type="arabicPeriod"/>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4">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2" name="Picture 1">
            <a:extLst>
              <a:ext uri="{FF2B5EF4-FFF2-40B4-BE49-F238E27FC236}">
                <a16:creationId xmlns:a16="http://schemas.microsoft.com/office/drawing/2014/main" id="{3DE38992-CE91-49C6-8342-D144417638F1}"/>
              </a:ext>
            </a:extLst>
          </p:cNvPr>
          <p:cNvPicPr/>
          <p:nvPr/>
        </p:nvPicPr>
        <p:blipFill>
          <a:blip r:embed="rId5">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Tree>
    <p:extLst>
      <p:ext uri="{BB962C8B-B14F-4D97-AF65-F5344CB8AC3E}">
        <p14:creationId xmlns:p14="http://schemas.microsoft.com/office/powerpoint/2010/main" val="2766665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00ABB13-FD97-4D1B-AA1E-0D9E10F64055}"/>
              </a:ext>
            </a:extLst>
          </p:cNvPr>
          <p:cNvSpPr/>
          <p:nvPr/>
        </p:nvSpPr>
        <p:spPr>
          <a:xfrm>
            <a:off x="622853" y="2865036"/>
            <a:ext cx="10946294" cy="923330"/>
          </a:xfrm>
          <a:prstGeom prst="rect">
            <a:avLst/>
          </a:prstGeom>
        </p:spPr>
        <p:txBody>
          <a:bodyPr wrap="square">
            <a:spAutoFit/>
          </a:bodyPr>
          <a:lstStyle/>
          <a:p>
            <a:pPr algn="ctr"/>
            <a:r>
              <a:rPr lang="en-US" sz="5400" b="1" dirty="0">
                <a:latin typeface="Times New Roman" panose="02020603050405020304" pitchFamily="18" charset="0"/>
                <a:ea typeface="Verdana" panose="020B0604030504040204" pitchFamily="34" charset="0"/>
                <a:cs typeface="Times New Roman" panose="02020603050405020304" pitchFamily="18" charset="0"/>
              </a:rPr>
              <a:t>Thank you !!!</a:t>
            </a:r>
          </a:p>
        </p:txBody>
      </p:sp>
    </p:spTree>
    <p:extLst>
      <p:ext uri="{BB962C8B-B14F-4D97-AF65-F5344CB8AC3E}">
        <p14:creationId xmlns:p14="http://schemas.microsoft.com/office/powerpoint/2010/main" val="26315135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291548" y="347793"/>
            <a:ext cx="11343861" cy="1200329"/>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Introduction</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4" name="Picture 3">
            <a:extLst>
              <a:ext uri="{FF2B5EF4-FFF2-40B4-BE49-F238E27FC236}">
                <a16:creationId xmlns:a16="http://schemas.microsoft.com/office/drawing/2014/main" id="{C8EEE72F-9327-47D8-A0FD-4B010521B5D7}"/>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2" name="TextBox 1"/>
          <p:cNvSpPr txBox="1"/>
          <p:nvPr/>
        </p:nvSpPr>
        <p:spPr>
          <a:xfrm>
            <a:off x="725134" y="1300058"/>
            <a:ext cx="10476688" cy="4693593"/>
          </a:xfrm>
          <a:prstGeom prst="rect">
            <a:avLst/>
          </a:prstGeom>
          <a:noFill/>
        </p:spPr>
        <p:txBody>
          <a:bodyPr wrap="square" rtlCol="0">
            <a:spAutoFit/>
          </a:bodyPr>
          <a:lstStyle/>
          <a:p>
            <a:pPr algn="just">
              <a:lnSpc>
                <a:spcPct val="150000"/>
              </a:lnSpc>
            </a:pPr>
            <a:r>
              <a:rPr lang="en-US" sz="2000" b="1" dirty="0">
                <a:latin typeface="Times New Roman" panose="02020603050405020304" pitchFamily="18" charset="0"/>
                <a:cs typeface="Times New Roman" panose="02020603050405020304" pitchFamily="18" charset="0"/>
              </a:rPr>
              <a:t>Academic Question</a:t>
            </a:r>
          </a:p>
          <a:p>
            <a:pPr algn="just">
              <a:lnSpc>
                <a:spcPct val="150000"/>
              </a:lnSpc>
            </a:pPr>
            <a:r>
              <a:rPr lang="en-US" sz="2000" kern="50" dirty="0">
                <a:effectLst/>
                <a:latin typeface="Times New Roman" panose="02020603050405020304" pitchFamily="18" charset="0"/>
                <a:ea typeface="DejaVu Sans"/>
              </a:rPr>
              <a:t>How to develop the interactive web-based system for managing a learning activity?</a:t>
            </a:r>
          </a:p>
          <a:p>
            <a:pPr algn="just">
              <a:lnSpc>
                <a:spcPct val="150000"/>
              </a:lnSpc>
            </a:pPr>
            <a:r>
              <a:rPr lang="en-US" sz="2000" b="1" dirty="0">
                <a:latin typeface="Times New Roman" panose="02020603050405020304" pitchFamily="18" charset="0"/>
                <a:cs typeface="Times New Roman" panose="02020603050405020304" pitchFamily="18" charset="0"/>
              </a:rPr>
              <a:t>Aims and Objectives</a:t>
            </a:r>
          </a:p>
          <a:p>
            <a:pPr algn="just">
              <a:lnSpc>
                <a:spcPct val="150000"/>
              </a:lnSpc>
            </a:pPr>
            <a:r>
              <a:rPr lang="en-US" sz="1800" kern="50" dirty="0">
                <a:effectLst/>
                <a:latin typeface="Times New Roman" panose="02020603050405020304" pitchFamily="18" charset="0"/>
                <a:ea typeface="DejaVu Sans"/>
              </a:rPr>
              <a:t>Aim is to develop a interactive web learning management system for the IT students for the better study environment.</a:t>
            </a:r>
          </a:p>
          <a:p>
            <a:pPr marL="342900" marR="0" lvl="0" indent="-342900" algn="just">
              <a:lnSpc>
                <a:spcPct val="150000"/>
              </a:lnSpc>
              <a:spcBef>
                <a:spcPts val="0"/>
              </a:spcBef>
              <a:spcAft>
                <a:spcPts val="0"/>
              </a:spcAft>
              <a:buFont typeface="Symbol" panose="05050102010706020507" pitchFamily="18" charset="2"/>
              <a:buChar char=""/>
            </a:pPr>
            <a:r>
              <a:rPr lang="en-US" sz="1800" kern="50" dirty="0">
                <a:effectLst/>
                <a:latin typeface="Times New Roman" panose="02020603050405020304" pitchFamily="18" charset="0"/>
                <a:ea typeface="DejaVu Sans"/>
              </a:rPr>
              <a:t>First need to find what are the thing need to implement in the learning management system.</a:t>
            </a:r>
          </a:p>
          <a:p>
            <a:pPr marL="342900" marR="0" lvl="0" indent="-342900" algn="just">
              <a:lnSpc>
                <a:spcPct val="150000"/>
              </a:lnSpc>
              <a:spcBef>
                <a:spcPts val="0"/>
              </a:spcBef>
              <a:spcAft>
                <a:spcPts val="0"/>
              </a:spcAft>
              <a:buFont typeface="Symbol" panose="05050102010706020507" pitchFamily="18" charset="2"/>
              <a:buChar char=""/>
            </a:pPr>
            <a:r>
              <a:rPr lang="en-US" sz="1800" kern="50" dirty="0">
                <a:effectLst/>
                <a:latin typeface="Times New Roman" panose="02020603050405020304" pitchFamily="18" charset="0"/>
                <a:ea typeface="DejaVu Sans"/>
              </a:rPr>
              <a:t>Identify the target audience and get their opinion for add elements to the system.</a:t>
            </a:r>
          </a:p>
          <a:p>
            <a:pPr marL="342900" marR="0" lvl="0" indent="-342900" algn="just">
              <a:lnSpc>
                <a:spcPct val="150000"/>
              </a:lnSpc>
              <a:spcBef>
                <a:spcPts val="0"/>
              </a:spcBef>
              <a:spcAft>
                <a:spcPts val="0"/>
              </a:spcAft>
              <a:buFont typeface="Symbol" panose="05050102010706020507" pitchFamily="18" charset="2"/>
              <a:buChar char=""/>
            </a:pPr>
            <a:r>
              <a:rPr lang="en-US" sz="1800" kern="50" dirty="0">
                <a:effectLst/>
                <a:latin typeface="Times New Roman" panose="02020603050405020304" pitchFamily="18" charset="0"/>
                <a:ea typeface="DejaVu Sans"/>
              </a:rPr>
              <a:t>Research about the similar system that are already available in the internet to know the pros &amp; cons.</a:t>
            </a:r>
          </a:p>
          <a:p>
            <a:pPr marL="342900" marR="0" lvl="0" indent="-342900" algn="just">
              <a:lnSpc>
                <a:spcPct val="150000"/>
              </a:lnSpc>
              <a:spcBef>
                <a:spcPts val="0"/>
              </a:spcBef>
              <a:spcAft>
                <a:spcPts val="0"/>
              </a:spcAft>
              <a:buFont typeface="Symbol" panose="05050102010706020507" pitchFamily="18" charset="2"/>
              <a:buChar char=""/>
            </a:pPr>
            <a:r>
              <a:rPr lang="en-US" sz="1800" kern="50" dirty="0">
                <a:effectLst/>
                <a:latin typeface="Times New Roman" panose="02020603050405020304" pitchFamily="18" charset="0"/>
                <a:ea typeface="DejaVu Sans"/>
              </a:rPr>
              <a:t>Planning to implement the learning management system more user friendly compare to the other platform are available in the internet.</a:t>
            </a:r>
          </a:p>
          <a:p>
            <a:pPr algn="just"/>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47877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556591" y="517832"/>
            <a:ext cx="11078818" cy="1107996"/>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Data and Methods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pPr marL="342900" indent="-342900" algn="just">
              <a:buFont typeface="+mj-lt"/>
              <a:buAutoNum type="arabicPeriod"/>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2" name="Picture 1">
            <a:extLst>
              <a:ext uri="{FF2B5EF4-FFF2-40B4-BE49-F238E27FC236}">
                <a16:creationId xmlns:a16="http://schemas.microsoft.com/office/drawing/2014/main" id="{4B22BECB-4AFB-48ED-A091-6C908F01AE6A}"/>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4" name="TextBox 3"/>
          <p:cNvSpPr txBox="1"/>
          <p:nvPr/>
        </p:nvSpPr>
        <p:spPr>
          <a:xfrm>
            <a:off x="1042594" y="1087599"/>
            <a:ext cx="10424728" cy="1323439"/>
          </a:xfrm>
          <a:prstGeom prst="rect">
            <a:avLst/>
          </a:prstGeom>
          <a:noFill/>
        </p:spPr>
        <p:txBody>
          <a:bodyPr wrap="square" rtlCol="0">
            <a:spAutoFit/>
          </a:bodyPr>
          <a:lstStyle/>
          <a:p>
            <a:pPr>
              <a:lnSpc>
                <a:spcPct val="150000"/>
              </a:lnSpc>
            </a:pPr>
            <a:r>
              <a:rPr lang="en-US" sz="1600" b="1" dirty="0">
                <a:latin typeface="Times New Roman" panose="02020603050405020304" pitchFamily="18" charset="0"/>
                <a:cs typeface="Times New Roman" panose="02020603050405020304" pitchFamily="18" charset="0"/>
              </a:rPr>
              <a:t>Introduction of the data used</a:t>
            </a:r>
            <a:endParaRPr lang="en-US" sz="1600" dirty="0">
              <a:latin typeface="Times New Roman" panose="02020603050405020304" pitchFamily="18" charset="0"/>
              <a:cs typeface="Times New Roman" panose="02020603050405020304" pitchFamily="18" charset="0"/>
            </a:endParaRPr>
          </a:p>
          <a:p>
            <a:pPr>
              <a:lnSpc>
                <a:spcPct val="150000"/>
              </a:lnSpc>
            </a:pPr>
            <a:r>
              <a:rPr lang="en-US" sz="1600" b="1" dirty="0">
                <a:latin typeface="Times New Roman" panose="02020603050405020304" pitchFamily="18" charset="0"/>
                <a:cs typeface="Times New Roman" panose="02020603050405020304" pitchFamily="18" charset="0"/>
              </a:rPr>
              <a:t>Primary data</a:t>
            </a:r>
          </a:p>
          <a:p>
            <a:r>
              <a:rPr lang="en-US" sz="1400" dirty="0">
                <a:latin typeface="Times New Roman" panose="02020603050405020304" pitchFamily="18" charset="0"/>
                <a:cs typeface="Times New Roman" panose="02020603050405020304" pitchFamily="18" charset="0"/>
              </a:rPr>
              <a:t>For the primary data collection I took the survey from several students using google forms in the below I added the figures of the survey</a:t>
            </a:r>
          </a:p>
          <a:p>
            <a:endParaRPr lang="en-US" sz="16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DA2DF683-5BE3-445E-B1FA-CBBE4976D12E}"/>
              </a:ext>
            </a:extLst>
          </p:cNvPr>
          <p:cNvPicPr>
            <a:picLocks noChangeAspect="1"/>
          </p:cNvPicPr>
          <p:nvPr/>
        </p:nvPicPr>
        <p:blipFill rotWithShape="1">
          <a:blip r:embed="rId4">
            <a:extLst>
              <a:ext uri="{28A0092B-C50C-407E-A947-70E740481C1C}">
                <a14:useLocalDpi xmlns:a14="http://schemas.microsoft.com/office/drawing/2010/main" val="0"/>
              </a:ext>
            </a:extLst>
          </a:blip>
          <a:srcRect l="27625" r="28071" b="46525"/>
          <a:stretch/>
        </p:blipFill>
        <p:spPr>
          <a:xfrm>
            <a:off x="1138136" y="2276272"/>
            <a:ext cx="3998068" cy="3781784"/>
          </a:xfrm>
          <a:prstGeom prst="rect">
            <a:avLst/>
          </a:prstGeom>
        </p:spPr>
      </p:pic>
      <p:pic>
        <p:nvPicPr>
          <p:cNvPr id="8" name="Picture 7">
            <a:extLst>
              <a:ext uri="{FF2B5EF4-FFF2-40B4-BE49-F238E27FC236}">
                <a16:creationId xmlns:a16="http://schemas.microsoft.com/office/drawing/2014/main" id="{13C3963D-62E9-431C-969F-020D6196AA92}"/>
              </a:ext>
            </a:extLst>
          </p:cNvPr>
          <p:cNvPicPr>
            <a:picLocks noChangeAspect="1"/>
          </p:cNvPicPr>
          <p:nvPr/>
        </p:nvPicPr>
        <p:blipFill rotWithShape="1">
          <a:blip r:embed="rId4">
            <a:extLst>
              <a:ext uri="{28A0092B-C50C-407E-A947-70E740481C1C}">
                <a14:useLocalDpi xmlns:a14="http://schemas.microsoft.com/office/drawing/2010/main" val="0"/>
              </a:ext>
            </a:extLst>
          </a:blip>
          <a:srcRect l="28583" t="51283" r="27113" b="-4758"/>
          <a:stretch/>
        </p:blipFill>
        <p:spPr>
          <a:xfrm>
            <a:off x="5862535" y="2343655"/>
            <a:ext cx="3998068" cy="3781784"/>
          </a:xfrm>
          <a:prstGeom prst="rect">
            <a:avLst/>
          </a:prstGeom>
        </p:spPr>
      </p:pic>
    </p:spTree>
    <p:extLst>
      <p:ext uri="{BB962C8B-B14F-4D97-AF65-F5344CB8AC3E}">
        <p14:creationId xmlns:p14="http://schemas.microsoft.com/office/powerpoint/2010/main" val="344918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556591" y="517832"/>
            <a:ext cx="11078818" cy="1107996"/>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Data and Methods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pPr marL="342900" indent="-342900" algn="just">
              <a:buFont typeface="+mj-lt"/>
              <a:buAutoNum type="arabicPeriod"/>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2" name="Picture 1">
            <a:extLst>
              <a:ext uri="{FF2B5EF4-FFF2-40B4-BE49-F238E27FC236}">
                <a16:creationId xmlns:a16="http://schemas.microsoft.com/office/drawing/2014/main" id="{4B22BECB-4AFB-48ED-A091-6C908F01AE6A}"/>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4" name="TextBox 3"/>
          <p:cNvSpPr txBox="1"/>
          <p:nvPr/>
        </p:nvSpPr>
        <p:spPr>
          <a:xfrm>
            <a:off x="1042594" y="1087599"/>
            <a:ext cx="10424728" cy="1323439"/>
          </a:xfrm>
          <a:prstGeom prst="rect">
            <a:avLst/>
          </a:prstGeom>
          <a:noFill/>
        </p:spPr>
        <p:txBody>
          <a:bodyPr wrap="square" rtlCol="0">
            <a:spAutoFit/>
          </a:bodyPr>
          <a:lstStyle/>
          <a:p>
            <a:pPr>
              <a:lnSpc>
                <a:spcPct val="150000"/>
              </a:lnSpc>
            </a:pPr>
            <a:r>
              <a:rPr lang="en-US" sz="1600" b="1" dirty="0">
                <a:latin typeface="Times New Roman" panose="02020603050405020304" pitchFamily="18" charset="0"/>
                <a:cs typeface="Times New Roman" panose="02020603050405020304" pitchFamily="18" charset="0"/>
              </a:rPr>
              <a:t>Introduction of the data used</a:t>
            </a:r>
            <a:endParaRPr lang="en-US" sz="1600" dirty="0">
              <a:latin typeface="Times New Roman" panose="02020603050405020304" pitchFamily="18" charset="0"/>
              <a:cs typeface="Times New Roman" panose="02020603050405020304" pitchFamily="18" charset="0"/>
            </a:endParaRPr>
          </a:p>
          <a:p>
            <a:pPr>
              <a:lnSpc>
                <a:spcPct val="150000"/>
              </a:lnSpc>
            </a:pPr>
            <a:r>
              <a:rPr lang="en-US" sz="1600" b="1" dirty="0">
                <a:latin typeface="Times New Roman" panose="02020603050405020304" pitchFamily="18" charset="0"/>
                <a:cs typeface="Times New Roman" panose="02020603050405020304" pitchFamily="18" charset="0"/>
              </a:rPr>
              <a:t>Primary data</a:t>
            </a:r>
          </a:p>
          <a:p>
            <a:r>
              <a:rPr lang="en-US" sz="1400" dirty="0">
                <a:latin typeface="Times New Roman" panose="02020603050405020304" pitchFamily="18" charset="0"/>
                <a:cs typeface="Times New Roman" panose="02020603050405020304" pitchFamily="18" charset="0"/>
              </a:rPr>
              <a:t>Survey Results</a:t>
            </a:r>
          </a:p>
          <a:p>
            <a:endParaRPr lang="en-US" sz="1600" dirty="0">
              <a:latin typeface="Times New Roman" panose="02020603050405020304" pitchFamily="18" charset="0"/>
              <a:cs typeface="Times New Roman" panose="02020603050405020304" pitchFamily="18" charset="0"/>
            </a:endParaRPr>
          </a:p>
        </p:txBody>
      </p:sp>
      <p:pic>
        <p:nvPicPr>
          <p:cNvPr id="1026" name="Picture 2" descr="Forms response chart. Question title: Do you believe that online education is important?. Number of responses: 28 responses.">
            <a:extLst>
              <a:ext uri="{FF2B5EF4-FFF2-40B4-BE49-F238E27FC236}">
                <a16:creationId xmlns:a16="http://schemas.microsoft.com/office/drawing/2014/main" id="{05ACFBA1-B974-4103-817A-B3A2B17071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4506" y="2349030"/>
            <a:ext cx="5370651" cy="225945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28" name="Picture 4" descr="Forms response chart. Question title: Is online studying more stressful than offline studying?. Number of responses: 28 responses.">
            <a:extLst>
              <a:ext uri="{FF2B5EF4-FFF2-40B4-BE49-F238E27FC236}">
                <a16:creationId xmlns:a16="http://schemas.microsoft.com/office/drawing/2014/main" id="{1432E50C-04F4-44E5-83CE-381ADEC455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3180347"/>
            <a:ext cx="6021423" cy="25332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1347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556591" y="517832"/>
            <a:ext cx="11078818" cy="1107996"/>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Data and Methods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pPr marL="342900" indent="-342900" algn="just">
              <a:buFont typeface="+mj-lt"/>
              <a:buAutoNum type="arabicPeriod"/>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2" name="Picture 1">
            <a:extLst>
              <a:ext uri="{FF2B5EF4-FFF2-40B4-BE49-F238E27FC236}">
                <a16:creationId xmlns:a16="http://schemas.microsoft.com/office/drawing/2014/main" id="{4B22BECB-4AFB-48ED-A091-6C908F01AE6A}"/>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4" name="TextBox 3"/>
          <p:cNvSpPr txBox="1"/>
          <p:nvPr/>
        </p:nvSpPr>
        <p:spPr>
          <a:xfrm>
            <a:off x="1042594" y="1087599"/>
            <a:ext cx="10424728" cy="1323439"/>
          </a:xfrm>
          <a:prstGeom prst="rect">
            <a:avLst/>
          </a:prstGeom>
          <a:noFill/>
        </p:spPr>
        <p:txBody>
          <a:bodyPr wrap="square" rtlCol="0">
            <a:spAutoFit/>
          </a:bodyPr>
          <a:lstStyle/>
          <a:p>
            <a:pPr>
              <a:lnSpc>
                <a:spcPct val="150000"/>
              </a:lnSpc>
            </a:pPr>
            <a:r>
              <a:rPr lang="en-US" sz="1600" b="1" dirty="0">
                <a:latin typeface="Times New Roman" panose="02020603050405020304" pitchFamily="18" charset="0"/>
                <a:cs typeface="Times New Roman" panose="02020603050405020304" pitchFamily="18" charset="0"/>
              </a:rPr>
              <a:t>Introduction of the data used</a:t>
            </a:r>
            <a:endParaRPr lang="en-US" sz="1600" dirty="0">
              <a:latin typeface="Times New Roman" panose="02020603050405020304" pitchFamily="18" charset="0"/>
              <a:cs typeface="Times New Roman" panose="02020603050405020304" pitchFamily="18" charset="0"/>
            </a:endParaRPr>
          </a:p>
          <a:p>
            <a:pPr>
              <a:lnSpc>
                <a:spcPct val="150000"/>
              </a:lnSpc>
            </a:pPr>
            <a:r>
              <a:rPr lang="en-US" sz="1600" b="1" dirty="0">
                <a:latin typeface="Times New Roman" panose="02020603050405020304" pitchFamily="18" charset="0"/>
                <a:cs typeface="Times New Roman" panose="02020603050405020304" pitchFamily="18" charset="0"/>
              </a:rPr>
              <a:t>Primary data</a:t>
            </a:r>
          </a:p>
          <a:p>
            <a:r>
              <a:rPr lang="en-US" sz="1400" dirty="0">
                <a:latin typeface="Times New Roman" panose="02020603050405020304" pitchFamily="18" charset="0"/>
                <a:cs typeface="Times New Roman" panose="02020603050405020304" pitchFamily="18" charset="0"/>
              </a:rPr>
              <a:t>Survey Results Cont.</a:t>
            </a:r>
          </a:p>
          <a:p>
            <a:endParaRPr lang="en-US" sz="16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4F0DF19C-4E5B-4EDF-B49E-BAC913160202}"/>
              </a:ext>
            </a:extLst>
          </p:cNvPr>
          <p:cNvPicPr>
            <a:picLocks noChangeAspect="1"/>
          </p:cNvPicPr>
          <p:nvPr/>
        </p:nvPicPr>
        <p:blipFill>
          <a:blip r:embed="rId4"/>
          <a:stretch>
            <a:fillRect/>
          </a:stretch>
        </p:blipFill>
        <p:spPr>
          <a:xfrm>
            <a:off x="729372" y="2411038"/>
            <a:ext cx="5272594" cy="244456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050" name="Picture 2" descr="Forms response chart. Question title: Do you believe that a well-designed LMS will change the way you study?. Number of responses: 28 responses.">
            <a:extLst>
              <a:ext uri="{FF2B5EF4-FFF2-40B4-BE49-F238E27FC236}">
                <a16:creationId xmlns:a16="http://schemas.microsoft.com/office/drawing/2014/main" id="{AB7BA7FB-75A8-418E-A917-8E86129DA0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3429000"/>
            <a:ext cx="5895920" cy="27145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4239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556591" y="517832"/>
            <a:ext cx="11078818" cy="1107996"/>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Data and Methods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pPr marL="342900" indent="-342900" algn="just">
              <a:buFont typeface="+mj-lt"/>
              <a:buAutoNum type="arabicPeriod"/>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2" name="Picture 1">
            <a:extLst>
              <a:ext uri="{FF2B5EF4-FFF2-40B4-BE49-F238E27FC236}">
                <a16:creationId xmlns:a16="http://schemas.microsoft.com/office/drawing/2014/main" id="{4B22BECB-4AFB-48ED-A091-6C908F01AE6A}"/>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4" name="TextBox 3"/>
          <p:cNvSpPr txBox="1"/>
          <p:nvPr/>
        </p:nvSpPr>
        <p:spPr>
          <a:xfrm>
            <a:off x="1042594" y="1087599"/>
            <a:ext cx="10424728" cy="1323439"/>
          </a:xfrm>
          <a:prstGeom prst="rect">
            <a:avLst/>
          </a:prstGeom>
          <a:noFill/>
        </p:spPr>
        <p:txBody>
          <a:bodyPr wrap="square" rtlCol="0">
            <a:spAutoFit/>
          </a:bodyPr>
          <a:lstStyle/>
          <a:p>
            <a:pPr>
              <a:lnSpc>
                <a:spcPct val="150000"/>
              </a:lnSpc>
            </a:pPr>
            <a:r>
              <a:rPr lang="en-US" sz="1600" b="1" dirty="0">
                <a:latin typeface="Times New Roman" panose="02020603050405020304" pitchFamily="18" charset="0"/>
                <a:cs typeface="Times New Roman" panose="02020603050405020304" pitchFamily="18" charset="0"/>
              </a:rPr>
              <a:t>Introduction of the data used</a:t>
            </a:r>
            <a:endParaRPr lang="en-US" sz="1600" dirty="0">
              <a:latin typeface="Times New Roman" panose="02020603050405020304" pitchFamily="18" charset="0"/>
              <a:cs typeface="Times New Roman" panose="02020603050405020304" pitchFamily="18" charset="0"/>
            </a:endParaRPr>
          </a:p>
          <a:p>
            <a:pPr>
              <a:lnSpc>
                <a:spcPct val="150000"/>
              </a:lnSpc>
            </a:pPr>
            <a:r>
              <a:rPr lang="en-US" sz="1600" b="1" dirty="0">
                <a:latin typeface="Times New Roman" panose="02020603050405020304" pitchFamily="18" charset="0"/>
                <a:cs typeface="Times New Roman" panose="02020603050405020304" pitchFamily="18" charset="0"/>
              </a:rPr>
              <a:t>Primary data</a:t>
            </a:r>
          </a:p>
          <a:p>
            <a:r>
              <a:rPr lang="en-US" sz="1400" dirty="0">
                <a:latin typeface="Times New Roman" panose="02020603050405020304" pitchFamily="18" charset="0"/>
                <a:cs typeface="Times New Roman" panose="02020603050405020304" pitchFamily="18" charset="0"/>
              </a:rPr>
              <a:t>Survey Results Cont.</a:t>
            </a:r>
          </a:p>
          <a:p>
            <a:endParaRPr lang="en-US" sz="1600" dirty="0">
              <a:latin typeface="Times New Roman" panose="02020603050405020304" pitchFamily="18" charset="0"/>
              <a:cs typeface="Times New Roman" panose="02020603050405020304" pitchFamily="18" charset="0"/>
            </a:endParaRPr>
          </a:p>
        </p:txBody>
      </p:sp>
      <p:pic>
        <p:nvPicPr>
          <p:cNvPr id="3074" name="Picture 2" descr="Forms response chart. Question title: Is it useful if the LMS is designed not only for submitting assignments but also for obtaining study resources, uploading your files to the LMS to scheduling your study time, and accessing relaxation activities (games, music)?. Number of responses: 28 responses.">
            <a:extLst>
              <a:ext uri="{FF2B5EF4-FFF2-40B4-BE49-F238E27FC236}">
                <a16:creationId xmlns:a16="http://schemas.microsoft.com/office/drawing/2014/main" id="{162FD35C-0860-4ED3-9386-392F2EF38D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590" y="2229153"/>
            <a:ext cx="4890261" cy="221781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593BEE6-BBD6-428A-A646-7F60A797FB8A}"/>
              </a:ext>
            </a:extLst>
          </p:cNvPr>
          <p:cNvPicPr>
            <a:picLocks noChangeAspect="1"/>
          </p:cNvPicPr>
          <p:nvPr/>
        </p:nvPicPr>
        <p:blipFill>
          <a:blip r:embed="rId5"/>
          <a:stretch>
            <a:fillRect/>
          </a:stretch>
        </p:blipFill>
        <p:spPr>
          <a:xfrm>
            <a:off x="5933872" y="2554151"/>
            <a:ext cx="5060916" cy="34005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586573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709004-0522-4FF0-B756-D6987428CD9A}"/>
              </a:ext>
            </a:extLst>
          </p:cNvPr>
          <p:cNvSpPr txBox="1"/>
          <p:nvPr/>
        </p:nvSpPr>
        <p:spPr>
          <a:xfrm>
            <a:off x="556591" y="517832"/>
            <a:ext cx="11078818" cy="1107996"/>
          </a:xfrm>
          <a:prstGeom prst="rect">
            <a:avLst/>
          </a:prstGeom>
          <a:noFill/>
        </p:spPr>
        <p:txBody>
          <a:bodyPr wrap="square" rtlCol="0">
            <a:spAutoFit/>
          </a:bodyPr>
          <a:lstStyle/>
          <a:p>
            <a:pPr algn="ctr"/>
            <a:r>
              <a:rPr lang="en-US" sz="2400" b="1" dirty="0">
                <a:latin typeface="Times New Roman" panose="02020603050405020304" pitchFamily="18" charset="0"/>
                <a:ea typeface="Verdana" panose="020B0604030504040204" pitchFamily="34" charset="0"/>
                <a:cs typeface="Times New Roman" panose="02020603050405020304" pitchFamily="18" charset="0"/>
              </a:rPr>
              <a:t>Data and Methods</a:t>
            </a:r>
          </a:p>
          <a:p>
            <a:pPr algn="ctr"/>
            <a:endParaRPr lang="en-US" sz="2400" b="1" dirty="0">
              <a:latin typeface="Times New Roman" panose="02020603050405020304" pitchFamily="18" charset="0"/>
              <a:ea typeface="Verdana" panose="020B0604030504040204" pitchFamily="34" charset="0"/>
              <a:cs typeface="Times New Roman" panose="02020603050405020304" pitchFamily="18" charset="0"/>
            </a:endParaRPr>
          </a:p>
          <a:p>
            <a:pPr marL="342900" indent="-342900" algn="just">
              <a:buFont typeface="+mj-lt"/>
              <a:buAutoNum type="arabicPeriod"/>
            </a:pPr>
            <a:endParaRPr lang="en-GB"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727364-ADC4-4B24-9FF5-ACBB6947B1DD}"/>
              </a:ext>
            </a:extLst>
          </p:cNvPr>
          <p:cNvPicPr>
            <a:picLocks noChangeAspect="1"/>
          </p:cNvPicPr>
          <p:nvPr/>
        </p:nvPicPr>
        <p:blipFill rotWithShape="1">
          <a:blip r:embed="rId2">
            <a:extLst>
              <a:ext uri="{28A0092B-C50C-407E-A947-70E740481C1C}">
                <a14:useLocalDpi xmlns:a14="http://schemas.microsoft.com/office/drawing/2010/main" val="0"/>
              </a:ext>
            </a:extLst>
          </a:blip>
          <a:srcRect t="32074" b="22977"/>
          <a:stretch/>
        </p:blipFill>
        <p:spPr>
          <a:xfrm>
            <a:off x="556591" y="575656"/>
            <a:ext cx="1656522" cy="372302"/>
          </a:xfrm>
          <a:prstGeom prst="rect">
            <a:avLst/>
          </a:prstGeom>
        </p:spPr>
      </p:pic>
      <p:pic>
        <p:nvPicPr>
          <p:cNvPr id="2" name="Picture 1">
            <a:extLst>
              <a:ext uri="{FF2B5EF4-FFF2-40B4-BE49-F238E27FC236}">
                <a16:creationId xmlns:a16="http://schemas.microsoft.com/office/drawing/2014/main" id="{4B22BECB-4AFB-48ED-A091-6C908F01AE6A}"/>
              </a:ext>
            </a:extLst>
          </p:cNvPr>
          <p:cNvPicPr/>
          <p:nvPr/>
        </p:nvPicPr>
        <p:blipFill>
          <a:blip r:embed="rId3">
            <a:extLst>
              <a:ext uri="{28A0092B-C50C-407E-A947-70E740481C1C}">
                <a14:useLocalDpi xmlns:a14="http://schemas.microsoft.com/office/drawing/2010/main" val="0"/>
              </a:ext>
            </a:extLst>
          </a:blip>
          <a:stretch>
            <a:fillRect/>
          </a:stretch>
        </p:blipFill>
        <p:spPr>
          <a:xfrm>
            <a:off x="10094691" y="575656"/>
            <a:ext cx="1540718" cy="485387"/>
          </a:xfrm>
          <a:prstGeom prst="rect">
            <a:avLst/>
          </a:prstGeom>
        </p:spPr>
      </p:pic>
      <p:sp>
        <p:nvSpPr>
          <p:cNvPr id="4" name="TextBox 3"/>
          <p:cNvSpPr txBox="1"/>
          <p:nvPr/>
        </p:nvSpPr>
        <p:spPr>
          <a:xfrm>
            <a:off x="1042594" y="1087599"/>
            <a:ext cx="10424728" cy="5678478"/>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Secondary Data</a:t>
            </a:r>
          </a:p>
          <a:p>
            <a:pPr marL="457200" indent="-457200" algn="just">
              <a:lnSpc>
                <a:spcPct val="150000"/>
              </a:lnSpc>
              <a:buFont typeface="+mj-lt"/>
              <a:buAutoNum type="arabicPeriod"/>
            </a:pPr>
            <a:r>
              <a:rPr lang="en-US" sz="1500" b="0" i="0" dirty="0">
                <a:solidFill>
                  <a:srgbClr val="202124"/>
                </a:solidFill>
                <a:effectLst/>
                <a:latin typeface="Times New Roman" panose="02020603050405020304" pitchFamily="18" charset="0"/>
                <a:cs typeface="Times New Roman" panose="02020603050405020304" pitchFamily="18" charset="0"/>
              </a:rPr>
              <a:t>Sujit </a:t>
            </a:r>
            <a:r>
              <a:rPr lang="en-US" sz="1500" b="0" i="0" dirty="0" err="1">
                <a:solidFill>
                  <a:srgbClr val="202124"/>
                </a:solidFill>
                <a:effectLst/>
                <a:latin typeface="Times New Roman" panose="02020603050405020304" pitchFamily="18" charset="0"/>
                <a:cs typeface="Times New Roman" panose="02020603050405020304" pitchFamily="18" charset="0"/>
              </a:rPr>
              <a:t>kumar</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basak</a:t>
            </a:r>
            <a:r>
              <a:rPr lang="en-US" sz="1500" b="0" i="0" dirty="0">
                <a:solidFill>
                  <a:srgbClr val="202124"/>
                </a:solidFill>
                <a:effectLst/>
                <a:latin typeface="Times New Roman" panose="02020603050405020304" pitchFamily="18" charset="0"/>
                <a:cs typeface="Times New Roman" panose="02020603050405020304" pitchFamily="18" charset="0"/>
              </a:rPr>
              <a:t>, marguerite </a:t>
            </a:r>
            <a:r>
              <a:rPr lang="en-US" sz="1500" b="0" i="0" dirty="0" err="1">
                <a:solidFill>
                  <a:srgbClr val="202124"/>
                </a:solidFill>
                <a:effectLst/>
                <a:latin typeface="Times New Roman" panose="02020603050405020304" pitchFamily="18" charset="0"/>
                <a:cs typeface="Times New Roman" panose="02020603050405020304" pitchFamily="18" charset="0"/>
              </a:rPr>
              <a:t>wotto</a:t>
            </a:r>
            <a:r>
              <a:rPr lang="en-US" sz="1500" b="0" i="0" dirty="0">
                <a:solidFill>
                  <a:srgbClr val="202124"/>
                </a:solidFill>
                <a:effectLst/>
                <a:latin typeface="Times New Roman" panose="02020603050405020304" pitchFamily="18" charset="0"/>
                <a:cs typeface="Times New Roman" panose="02020603050405020304" pitchFamily="18" charset="0"/>
              </a:rPr>
              <a:t> and </a:t>
            </a:r>
            <a:r>
              <a:rPr lang="en-US" sz="1500" b="0" i="0" dirty="0" err="1">
                <a:solidFill>
                  <a:srgbClr val="202124"/>
                </a:solidFill>
                <a:effectLst/>
                <a:latin typeface="Times New Roman" panose="02020603050405020304" pitchFamily="18" charset="0"/>
                <a:cs typeface="Times New Roman" panose="02020603050405020304" pitchFamily="18" charset="0"/>
              </a:rPr>
              <a:t>paul</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bélanger</a:t>
            </a:r>
            <a:r>
              <a:rPr lang="en-US" sz="1500" b="0" i="0" dirty="0">
                <a:solidFill>
                  <a:srgbClr val="202124"/>
                </a:solidFill>
                <a:effectLst/>
                <a:latin typeface="Times New Roman" panose="02020603050405020304" pitchFamily="18" charset="0"/>
                <a:cs typeface="Times New Roman" panose="02020603050405020304" pitchFamily="18" charset="0"/>
              </a:rPr>
              <a:t>. 2018. E-Learning and Digital Media. 4th July. E-learning, M-learning and D-learning:. [Online]. [14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4"/>
              </a:rPr>
              <a:t>https://journals.sagepub.com/doi/full/10.1177/2042753018785180</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457200" indent="-457200" algn="just">
              <a:lnSpc>
                <a:spcPct val="150000"/>
              </a:lnSpc>
              <a:buFont typeface="+mj-lt"/>
              <a:buAutoNum type="arabicPeriod"/>
            </a:pPr>
            <a:r>
              <a:rPr lang="en-US" sz="1500" b="0" i="0" dirty="0">
                <a:solidFill>
                  <a:srgbClr val="202124"/>
                </a:solidFill>
                <a:effectLst/>
                <a:latin typeface="Times New Roman" panose="02020603050405020304" pitchFamily="18" charset="0"/>
                <a:cs typeface="Times New Roman" panose="02020603050405020304" pitchFamily="18" charset="0"/>
              </a:rPr>
              <a:t>Ammar y </a:t>
            </a:r>
            <a:r>
              <a:rPr lang="en-US" sz="1500" b="0" i="0" dirty="0" err="1">
                <a:solidFill>
                  <a:srgbClr val="202124"/>
                </a:solidFill>
                <a:effectLst/>
                <a:latin typeface="Times New Roman" panose="02020603050405020304" pitchFamily="18" charset="0"/>
                <a:cs typeface="Times New Roman" panose="02020603050405020304" pitchFamily="18" charset="0"/>
              </a:rPr>
              <a:t>alqahtani</a:t>
            </a:r>
            <a:r>
              <a:rPr lang="en-US" sz="1500" b="0" i="0" dirty="0">
                <a:solidFill>
                  <a:srgbClr val="202124"/>
                </a:solidFill>
                <a:effectLst/>
                <a:latin typeface="Times New Roman" panose="02020603050405020304" pitchFamily="18" charset="0"/>
                <a:cs typeface="Times New Roman" panose="02020603050405020304" pitchFamily="18" charset="0"/>
              </a:rPr>
              <a:t> and </a:t>
            </a:r>
            <a:r>
              <a:rPr lang="en-US" sz="1500" b="0" i="0" dirty="0" err="1">
                <a:solidFill>
                  <a:srgbClr val="202124"/>
                </a:solidFill>
                <a:effectLst/>
                <a:latin typeface="Times New Roman" panose="02020603050405020304" pitchFamily="18" charset="0"/>
                <a:cs typeface="Times New Roman" panose="02020603050405020304" pitchFamily="18" charset="0"/>
              </a:rPr>
              <a:t>albraa</a:t>
            </a:r>
            <a:r>
              <a:rPr lang="en-US" sz="1500" b="0" i="0" dirty="0">
                <a:solidFill>
                  <a:srgbClr val="202124"/>
                </a:solidFill>
                <a:effectLst/>
                <a:latin typeface="Times New Roman" panose="02020603050405020304" pitchFamily="18" charset="0"/>
                <a:cs typeface="Times New Roman" panose="02020603050405020304" pitchFamily="18" charset="0"/>
              </a:rPr>
              <a:t> a </a:t>
            </a:r>
            <a:r>
              <a:rPr lang="en-US" sz="1500" b="0" i="0" dirty="0" err="1">
                <a:solidFill>
                  <a:srgbClr val="202124"/>
                </a:solidFill>
                <a:effectLst/>
                <a:latin typeface="Times New Roman" panose="02020603050405020304" pitchFamily="18" charset="0"/>
                <a:cs typeface="Times New Roman" panose="02020603050405020304" pitchFamily="18" charset="0"/>
              </a:rPr>
              <a:t>rajkhan</a:t>
            </a:r>
            <a:r>
              <a:rPr lang="en-US" sz="1500" b="0" i="0" dirty="0">
                <a:solidFill>
                  <a:srgbClr val="202124"/>
                </a:solidFill>
                <a:effectLst/>
                <a:latin typeface="Times New Roman" panose="02020603050405020304" pitchFamily="18" charset="0"/>
                <a:cs typeface="Times New Roman" panose="02020603050405020304" pitchFamily="18" charset="0"/>
              </a:rPr>
              <a:t>. 2020. E-Learning Critical Success Factors during the COVID-19 Pandemic: A Comprehensive Analysis of E-Learning Managerial Perspectives. 20th August. [Online]. [14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5"/>
              </a:rPr>
              <a:t>https://www.mdpi.com/2227-7102/10/9/216/htm</a:t>
            </a:r>
            <a:endParaRPr lang="en-US" sz="1500" dirty="0">
              <a:solidFill>
                <a:srgbClr val="202124"/>
              </a:solidFill>
              <a:latin typeface="Times New Roman" panose="02020603050405020304" pitchFamily="18" charset="0"/>
              <a:cs typeface="Times New Roman" panose="02020603050405020304" pitchFamily="18" charset="0"/>
            </a:endParaRPr>
          </a:p>
          <a:p>
            <a:pPr marL="457200" indent="-457200" algn="just">
              <a:lnSpc>
                <a:spcPct val="150000"/>
              </a:lnSpc>
              <a:buFont typeface="+mj-lt"/>
              <a:buAutoNum type="arabicPeriod"/>
            </a:pPr>
            <a:r>
              <a:rPr lang="en-US" sz="1500" b="0" i="0" dirty="0">
                <a:solidFill>
                  <a:srgbClr val="202124"/>
                </a:solidFill>
                <a:effectLst/>
                <a:latin typeface="Times New Roman" panose="02020603050405020304" pitchFamily="18" charset="0"/>
                <a:cs typeface="Times New Roman" panose="02020603050405020304" pitchFamily="18" charset="0"/>
              </a:rPr>
              <a:t>Jesús </a:t>
            </a:r>
            <a:r>
              <a:rPr lang="en-US" sz="1500" b="0" i="0" dirty="0" err="1">
                <a:solidFill>
                  <a:srgbClr val="202124"/>
                </a:solidFill>
                <a:effectLst/>
                <a:latin typeface="Times New Roman" panose="02020603050405020304" pitchFamily="18" charset="0"/>
                <a:cs typeface="Times New Roman" panose="02020603050405020304" pitchFamily="18" charset="0"/>
              </a:rPr>
              <a:t>valverde-berrocoso</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maría</a:t>
            </a:r>
            <a:r>
              <a:rPr lang="en-US" sz="1500" b="0" i="0" dirty="0">
                <a:solidFill>
                  <a:srgbClr val="202124"/>
                </a:solidFill>
                <a:effectLst/>
                <a:latin typeface="Times New Roman" panose="02020603050405020304" pitchFamily="18" charset="0"/>
                <a:cs typeface="Times New Roman" panose="02020603050405020304" pitchFamily="18" charset="0"/>
              </a:rPr>
              <a:t> del carmen </a:t>
            </a:r>
            <a:r>
              <a:rPr lang="en-US" sz="1500" b="0" i="0" dirty="0" err="1">
                <a:solidFill>
                  <a:srgbClr val="202124"/>
                </a:solidFill>
                <a:effectLst/>
                <a:latin typeface="Times New Roman" panose="02020603050405020304" pitchFamily="18" charset="0"/>
                <a:cs typeface="Times New Roman" panose="02020603050405020304" pitchFamily="18" charset="0"/>
              </a:rPr>
              <a:t>garrido</a:t>
            </a:r>
            <a:r>
              <a:rPr lang="en-US" sz="1500" b="0" i="0" dirty="0">
                <a:solidFill>
                  <a:srgbClr val="202124"/>
                </a:solidFill>
                <a:effectLst/>
                <a:latin typeface="Times New Roman" panose="02020603050405020304" pitchFamily="18" charset="0"/>
                <a:cs typeface="Times New Roman" panose="02020603050405020304" pitchFamily="18" charset="0"/>
              </a:rPr>
              <a:t>-arroyo, carmen burgos-</a:t>
            </a:r>
            <a:r>
              <a:rPr lang="en-US" sz="1500" b="0" i="0" dirty="0" err="1">
                <a:solidFill>
                  <a:srgbClr val="202124"/>
                </a:solidFill>
                <a:effectLst/>
                <a:latin typeface="Times New Roman" panose="02020603050405020304" pitchFamily="18" charset="0"/>
                <a:cs typeface="Times New Roman" panose="02020603050405020304" pitchFamily="18" charset="0"/>
              </a:rPr>
              <a:t>videla</a:t>
            </a:r>
            <a:r>
              <a:rPr lang="en-US" sz="1500" b="0" i="0" dirty="0">
                <a:solidFill>
                  <a:srgbClr val="202124"/>
                </a:solidFill>
                <a:effectLst/>
                <a:latin typeface="Times New Roman" panose="02020603050405020304" pitchFamily="18" charset="0"/>
                <a:cs typeface="Times New Roman" panose="02020603050405020304" pitchFamily="18" charset="0"/>
              </a:rPr>
              <a:t> and </a:t>
            </a:r>
            <a:r>
              <a:rPr lang="en-US" sz="1500" b="0" i="0" dirty="0" err="1">
                <a:solidFill>
                  <a:srgbClr val="202124"/>
                </a:solidFill>
                <a:effectLst/>
                <a:latin typeface="Times New Roman" panose="02020603050405020304" pitchFamily="18" charset="0"/>
                <a:cs typeface="Times New Roman" panose="02020603050405020304" pitchFamily="18" charset="0"/>
              </a:rPr>
              <a:t>maría</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belén</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morales-cevallos</a:t>
            </a:r>
            <a:r>
              <a:rPr lang="en-US" sz="1500" b="0" i="0" dirty="0">
                <a:solidFill>
                  <a:srgbClr val="202124"/>
                </a:solidFill>
                <a:effectLst/>
                <a:latin typeface="Times New Roman" panose="02020603050405020304" pitchFamily="18" charset="0"/>
                <a:cs typeface="Times New Roman" panose="02020603050405020304" pitchFamily="18" charset="0"/>
              </a:rPr>
              <a:t>. 2020. Trends in Educational Research about e-Learning: A Systematic Literature Review (2009–2018). 22nd June. [Online]. [14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6"/>
              </a:rPr>
              <a:t>https://www.mdpi.com/2071-1050/12/12/5153/htm</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457200" indent="-457200" algn="just">
              <a:lnSpc>
                <a:spcPct val="150000"/>
              </a:lnSpc>
              <a:buFont typeface="+mj-lt"/>
              <a:buAutoNum type="arabicPeriod"/>
            </a:pPr>
            <a:r>
              <a:rPr lang="en-US" sz="1500" b="0" i="0" dirty="0">
                <a:solidFill>
                  <a:srgbClr val="202124"/>
                </a:solidFill>
                <a:effectLst/>
                <a:latin typeface="Times New Roman" panose="02020603050405020304" pitchFamily="18" charset="0"/>
                <a:cs typeface="Times New Roman" panose="02020603050405020304" pitchFamily="18" charset="0"/>
              </a:rPr>
              <a:t>Diane </a:t>
            </a:r>
            <a:r>
              <a:rPr lang="en-US" sz="1500" b="0" i="0" dirty="0" err="1">
                <a:solidFill>
                  <a:srgbClr val="202124"/>
                </a:solidFill>
                <a:effectLst/>
                <a:latin typeface="Times New Roman" panose="02020603050405020304" pitchFamily="18" charset="0"/>
                <a:cs typeface="Times New Roman" panose="02020603050405020304" pitchFamily="18" charset="0"/>
              </a:rPr>
              <a:t>o’doherty</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marie</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dromey</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justan</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lougheed</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ailish</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hannigan</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jason</a:t>
            </a:r>
            <a:r>
              <a:rPr lang="en-US" sz="1500" b="0" i="0" dirty="0">
                <a:solidFill>
                  <a:srgbClr val="202124"/>
                </a:solidFill>
                <a:effectLst/>
                <a:latin typeface="Times New Roman" panose="02020603050405020304" pitchFamily="18" charset="0"/>
                <a:cs typeface="Times New Roman" panose="02020603050405020304" pitchFamily="18" charset="0"/>
              </a:rPr>
              <a:t> last &amp; </a:t>
            </a:r>
            <a:r>
              <a:rPr lang="en-US" sz="1500" b="0" i="0" dirty="0" err="1">
                <a:solidFill>
                  <a:srgbClr val="202124"/>
                </a:solidFill>
                <a:effectLst/>
                <a:latin typeface="Times New Roman" panose="02020603050405020304" pitchFamily="18" charset="0"/>
                <a:cs typeface="Times New Roman" panose="02020603050405020304" pitchFamily="18" charset="0"/>
              </a:rPr>
              <a:t>deirdre</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mcgrath</a:t>
            </a:r>
            <a:r>
              <a:rPr lang="en-US" sz="1500" b="0" i="0" dirty="0">
                <a:solidFill>
                  <a:srgbClr val="202124"/>
                </a:solidFill>
                <a:effectLst/>
                <a:latin typeface="Times New Roman" panose="02020603050405020304" pitchFamily="18" charset="0"/>
                <a:cs typeface="Times New Roman" panose="02020603050405020304" pitchFamily="18" charset="0"/>
              </a:rPr>
              <a:t> . 2018. Barriers and solutions to online learning in medical education – an integrative review. 7th June.[Online]. [14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7"/>
              </a:rPr>
              <a:t>https://bmcmededuc.biomedcentral.com/articles/10.1186/s12909-018-1240-0#citeas</a:t>
            </a:r>
            <a:endParaRPr lang="en-US" sz="1500" b="0" i="0" dirty="0">
              <a:solidFill>
                <a:srgbClr val="202124"/>
              </a:solidFill>
              <a:effectLst/>
              <a:latin typeface="Times New Roman" panose="02020603050405020304" pitchFamily="18" charset="0"/>
              <a:cs typeface="Times New Roman" panose="02020603050405020304" pitchFamily="18" charset="0"/>
            </a:endParaRPr>
          </a:p>
          <a:p>
            <a:pPr marL="457200" indent="-457200" algn="just">
              <a:lnSpc>
                <a:spcPct val="150000"/>
              </a:lnSpc>
              <a:buFont typeface="+mj-lt"/>
              <a:buAutoNum type="arabicPeriod"/>
            </a:pPr>
            <a:r>
              <a:rPr lang="en-US" sz="1500" b="0" i="0" dirty="0">
                <a:solidFill>
                  <a:srgbClr val="202124"/>
                </a:solidFill>
                <a:effectLst/>
                <a:latin typeface="Times New Roman" panose="02020603050405020304" pitchFamily="18" charset="0"/>
                <a:cs typeface="Times New Roman" panose="02020603050405020304" pitchFamily="18" charset="0"/>
              </a:rPr>
              <a:t>Mohammed amin </a:t>
            </a:r>
            <a:r>
              <a:rPr lang="en-US" sz="1500" b="0" i="0" dirty="0" err="1">
                <a:solidFill>
                  <a:srgbClr val="202124"/>
                </a:solidFill>
                <a:effectLst/>
                <a:latin typeface="Times New Roman" panose="02020603050405020304" pitchFamily="18" charset="0"/>
                <a:cs typeface="Times New Roman" panose="02020603050405020304" pitchFamily="18" charset="0"/>
              </a:rPr>
              <a:t>almaiah</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ahmad</a:t>
            </a:r>
            <a:r>
              <a:rPr lang="en-US" sz="1500" b="0" i="0" dirty="0">
                <a:solidFill>
                  <a:srgbClr val="202124"/>
                </a:solidFill>
                <a:effectLst/>
                <a:latin typeface="Times New Roman" panose="02020603050405020304" pitchFamily="18" charset="0"/>
                <a:cs typeface="Times New Roman" panose="02020603050405020304" pitchFamily="18" charset="0"/>
              </a:rPr>
              <a:t> al-</a:t>
            </a:r>
            <a:r>
              <a:rPr lang="en-US" sz="1500" b="0" i="0" dirty="0" err="1">
                <a:solidFill>
                  <a:srgbClr val="202124"/>
                </a:solidFill>
                <a:effectLst/>
                <a:latin typeface="Times New Roman" panose="02020603050405020304" pitchFamily="18" charset="0"/>
                <a:cs typeface="Times New Roman" panose="02020603050405020304" pitchFamily="18" charset="0"/>
              </a:rPr>
              <a:t>khasawneh</a:t>
            </a:r>
            <a:r>
              <a:rPr lang="en-US" sz="1500" b="0" i="0" dirty="0">
                <a:solidFill>
                  <a:srgbClr val="202124"/>
                </a:solidFill>
                <a:effectLst/>
                <a:latin typeface="Times New Roman" panose="02020603050405020304" pitchFamily="18" charset="0"/>
                <a:cs typeface="Times New Roman" panose="02020603050405020304" pitchFamily="18" charset="0"/>
              </a:rPr>
              <a:t> &amp; </a:t>
            </a:r>
            <a:r>
              <a:rPr lang="en-US" sz="1500" b="0" i="0" dirty="0" err="1">
                <a:solidFill>
                  <a:srgbClr val="202124"/>
                </a:solidFill>
                <a:effectLst/>
                <a:latin typeface="Times New Roman" panose="02020603050405020304" pitchFamily="18" charset="0"/>
                <a:cs typeface="Times New Roman" panose="02020603050405020304" pitchFamily="18" charset="0"/>
              </a:rPr>
              <a:t>ahmad</a:t>
            </a:r>
            <a:r>
              <a:rPr lang="en-US" sz="1500" b="0" i="0" dirty="0">
                <a:solidFill>
                  <a:srgbClr val="202124"/>
                </a:solidFill>
                <a:effectLst/>
                <a:latin typeface="Times New Roman" panose="02020603050405020304" pitchFamily="18" charset="0"/>
                <a:cs typeface="Times New Roman" panose="02020603050405020304" pitchFamily="18" charset="0"/>
              </a:rPr>
              <a:t> </a:t>
            </a:r>
            <a:r>
              <a:rPr lang="en-US" sz="1500" b="0" i="0" dirty="0" err="1">
                <a:solidFill>
                  <a:srgbClr val="202124"/>
                </a:solidFill>
                <a:effectLst/>
                <a:latin typeface="Times New Roman" panose="02020603050405020304" pitchFamily="18" charset="0"/>
                <a:cs typeface="Times New Roman" panose="02020603050405020304" pitchFamily="18" charset="0"/>
              </a:rPr>
              <a:t>althunibat</a:t>
            </a:r>
            <a:r>
              <a:rPr lang="en-US" sz="1500" b="0" i="0" dirty="0">
                <a:solidFill>
                  <a:srgbClr val="202124"/>
                </a:solidFill>
                <a:effectLst/>
                <a:latin typeface="Times New Roman" panose="02020603050405020304" pitchFamily="18" charset="0"/>
                <a:cs typeface="Times New Roman" panose="02020603050405020304" pitchFamily="18" charset="0"/>
              </a:rPr>
              <a:t> . 2020. Exploring the critical challenges and factors influencing the E-learning system usage during COVID-19 pandemic. 22nd May. [Online]. [14 March 2022]. Available from: </a:t>
            </a:r>
            <a:r>
              <a:rPr lang="en-US" sz="1500" b="0" i="0" dirty="0">
                <a:solidFill>
                  <a:srgbClr val="202124"/>
                </a:solidFill>
                <a:effectLst/>
                <a:latin typeface="Times New Roman" panose="02020603050405020304" pitchFamily="18" charset="0"/>
                <a:cs typeface="Times New Roman" panose="02020603050405020304" pitchFamily="18" charset="0"/>
                <a:hlinkClick r:id="rId8"/>
              </a:rPr>
              <a:t>https://link.springer.com/article/10.1007/s10639-020-10219-y</a:t>
            </a:r>
            <a:endParaRPr lang="en-US" sz="1500" b="0" i="0" dirty="0">
              <a:solidFill>
                <a:srgbClr val="202124"/>
              </a:solidFill>
              <a:effectLst/>
              <a:latin typeface="Times New Roman" panose="02020603050405020304" pitchFamily="18" charset="0"/>
              <a:cs typeface="Times New Roman" panose="02020603050405020304" pitchFamily="18" charset="0"/>
            </a:endParaRPr>
          </a:p>
          <a:p>
            <a:endParaRPr lang="en-US" sz="1500" dirty="0">
              <a:latin typeface="Times New Roman" panose="02020603050405020304" pitchFamily="18" charset="0"/>
              <a:cs typeface="Times New Roman" panose="02020603050405020304" pitchFamily="18" charset="0"/>
            </a:endParaRPr>
          </a:p>
          <a:p>
            <a:endParaRPr lang="en-US"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068162"/>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otalTime>1056</TotalTime>
  <Words>1738</Words>
  <Application>Microsoft Office PowerPoint</Application>
  <PresentationFormat>Widescreen</PresentationFormat>
  <Paragraphs>216</Paragraphs>
  <Slides>34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-apple-system</vt:lpstr>
      <vt:lpstr>Arial</vt:lpstr>
      <vt:lpstr>Calibri</vt:lpstr>
      <vt:lpstr>Calibri Light</vt:lpstr>
      <vt:lpstr>Symbol</vt:lpstr>
      <vt:lpstr>Times New Roman</vt:lpstr>
      <vt:lpstr>Wingdings</vt:lpstr>
      <vt:lpstr>Retrospect</vt:lpstr>
      <vt:lpstr>  PROJECT &amp; PROFESSIONALISM</vt:lpstr>
      <vt:lpstr>Developing a Learning Management System for the IT Students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INFOMRATION SYSTEMS (BIS)  PROJECT &amp; PROFESSIONALISM</dc:title>
  <dc:creator>Darshana Tithira</dc:creator>
  <cp:lastModifiedBy>Abilash Stark</cp:lastModifiedBy>
  <cp:revision>64</cp:revision>
  <dcterms:created xsi:type="dcterms:W3CDTF">2020-01-29T17:58:16Z</dcterms:created>
  <dcterms:modified xsi:type="dcterms:W3CDTF">2022-07-03T02:21:50Z</dcterms:modified>
</cp:coreProperties>
</file>